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50" r:id="rId1"/>
    <p:sldMasterId id="2147484499" r:id="rId2"/>
    <p:sldMasterId id="2147484642" r:id="rId3"/>
    <p:sldMasterId id="2147484647" r:id="rId4"/>
    <p:sldMasterId id="2147484654" r:id="rId5"/>
    <p:sldMasterId id="2147484667" r:id="rId6"/>
  </p:sldMasterIdLst>
  <p:notesMasterIdLst>
    <p:notesMasterId r:id="rId61"/>
  </p:notesMasterIdLst>
  <p:sldIdLst>
    <p:sldId id="664" r:id="rId7"/>
    <p:sldId id="890" r:id="rId8"/>
    <p:sldId id="798" r:id="rId9"/>
    <p:sldId id="740" r:id="rId10"/>
    <p:sldId id="741" r:id="rId11"/>
    <p:sldId id="812" r:id="rId12"/>
    <p:sldId id="813" r:id="rId13"/>
    <p:sldId id="803" r:id="rId14"/>
    <p:sldId id="891" r:id="rId15"/>
    <p:sldId id="899" r:id="rId16"/>
    <p:sldId id="900" r:id="rId17"/>
    <p:sldId id="877" r:id="rId18"/>
    <p:sldId id="902" r:id="rId19"/>
    <p:sldId id="880" r:id="rId20"/>
    <p:sldId id="903" r:id="rId21"/>
    <p:sldId id="819" r:id="rId22"/>
    <p:sldId id="863" r:id="rId23"/>
    <p:sldId id="864" r:id="rId24"/>
    <p:sldId id="865" r:id="rId25"/>
    <p:sldId id="904" r:id="rId26"/>
    <p:sldId id="905" r:id="rId27"/>
    <p:sldId id="906" r:id="rId28"/>
    <p:sldId id="901" r:id="rId29"/>
    <p:sldId id="908" r:id="rId30"/>
    <p:sldId id="909" r:id="rId31"/>
    <p:sldId id="910" r:id="rId32"/>
    <p:sldId id="911" r:id="rId33"/>
    <p:sldId id="912" r:id="rId34"/>
    <p:sldId id="892" r:id="rId35"/>
    <p:sldId id="893" r:id="rId36"/>
    <p:sldId id="916" r:id="rId37"/>
    <p:sldId id="917" r:id="rId38"/>
    <p:sldId id="913" r:id="rId39"/>
    <p:sldId id="914" r:id="rId40"/>
    <p:sldId id="846" r:id="rId41"/>
    <p:sldId id="921" r:id="rId42"/>
    <p:sldId id="922" r:id="rId43"/>
    <p:sldId id="848" r:id="rId44"/>
    <p:sldId id="849" r:id="rId45"/>
    <p:sldId id="850" r:id="rId46"/>
    <p:sldId id="851" r:id="rId47"/>
    <p:sldId id="918" r:id="rId48"/>
    <p:sldId id="852" r:id="rId49"/>
    <p:sldId id="844" r:id="rId50"/>
    <p:sldId id="843" r:id="rId51"/>
    <p:sldId id="919" r:id="rId52"/>
    <p:sldId id="920" r:id="rId53"/>
    <p:sldId id="795" r:id="rId54"/>
    <p:sldId id="915" r:id="rId55"/>
    <p:sldId id="923" r:id="rId56"/>
    <p:sldId id="924" r:id="rId57"/>
    <p:sldId id="925" r:id="rId58"/>
    <p:sldId id="926" r:id="rId59"/>
    <p:sldId id="799" r:id="rId60"/>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itchFamily="34" charset="0"/>
        <a:ea typeface="宋体" pitchFamily="2" charset="-122"/>
        <a:cs typeface="+mn-cs"/>
      </a:defRPr>
    </a:lvl1pPr>
    <a:lvl2pPr marL="457170" algn="l" rtl="0" fontAlgn="base">
      <a:spcBef>
        <a:spcPct val="0"/>
      </a:spcBef>
      <a:spcAft>
        <a:spcPct val="0"/>
      </a:spcAft>
      <a:defRPr kern="1200">
        <a:solidFill>
          <a:schemeClr val="tx1"/>
        </a:solidFill>
        <a:latin typeface="Arial" pitchFamily="34" charset="0"/>
        <a:ea typeface="宋体" pitchFamily="2" charset="-122"/>
        <a:cs typeface="+mn-cs"/>
      </a:defRPr>
    </a:lvl2pPr>
    <a:lvl3pPr marL="914342" algn="l" rtl="0" fontAlgn="base">
      <a:spcBef>
        <a:spcPct val="0"/>
      </a:spcBef>
      <a:spcAft>
        <a:spcPct val="0"/>
      </a:spcAft>
      <a:defRPr kern="1200">
        <a:solidFill>
          <a:schemeClr val="tx1"/>
        </a:solidFill>
        <a:latin typeface="Arial" pitchFamily="34" charset="0"/>
        <a:ea typeface="宋体" pitchFamily="2" charset="-122"/>
        <a:cs typeface="+mn-cs"/>
      </a:defRPr>
    </a:lvl3pPr>
    <a:lvl4pPr marL="1371512" algn="l" rtl="0" fontAlgn="base">
      <a:spcBef>
        <a:spcPct val="0"/>
      </a:spcBef>
      <a:spcAft>
        <a:spcPct val="0"/>
      </a:spcAft>
      <a:defRPr kern="1200">
        <a:solidFill>
          <a:schemeClr val="tx1"/>
        </a:solidFill>
        <a:latin typeface="Arial" pitchFamily="34" charset="0"/>
        <a:ea typeface="宋体" pitchFamily="2" charset="-122"/>
        <a:cs typeface="+mn-cs"/>
      </a:defRPr>
    </a:lvl4pPr>
    <a:lvl5pPr marL="1828683" algn="l" rtl="0" fontAlgn="base">
      <a:spcBef>
        <a:spcPct val="0"/>
      </a:spcBef>
      <a:spcAft>
        <a:spcPct val="0"/>
      </a:spcAft>
      <a:defRPr kern="1200">
        <a:solidFill>
          <a:schemeClr val="tx1"/>
        </a:solidFill>
        <a:latin typeface="Arial" pitchFamily="34" charset="0"/>
        <a:ea typeface="宋体" pitchFamily="2" charset="-122"/>
        <a:cs typeface="+mn-cs"/>
      </a:defRPr>
    </a:lvl5pPr>
    <a:lvl6pPr marL="2285854" algn="l" defTabSz="914342" rtl="0" eaLnBrk="1" latinLnBrk="0" hangingPunct="1">
      <a:defRPr kern="1200">
        <a:solidFill>
          <a:schemeClr val="tx1"/>
        </a:solidFill>
        <a:latin typeface="Arial" pitchFamily="34" charset="0"/>
        <a:ea typeface="宋体" pitchFamily="2" charset="-122"/>
        <a:cs typeface="+mn-cs"/>
      </a:defRPr>
    </a:lvl6pPr>
    <a:lvl7pPr marL="2743024" algn="l" defTabSz="914342" rtl="0" eaLnBrk="1" latinLnBrk="0" hangingPunct="1">
      <a:defRPr kern="1200">
        <a:solidFill>
          <a:schemeClr val="tx1"/>
        </a:solidFill>
        <a:latin typeface="Arial" pitchFamily="34" charset="0"/>
        <a:ea typeface="宋体" pitchFamily="2" charset="-122"/>
        <a:cs typeface="+mn-cs"/>
      </a:defRPr>
    </a:lvl7pPr>
    <a:lvl8pPr marL="3200195" algn="l" defTabSz="914342" rtl="0" eaLnBrk="1" latinLnBrk="0" hangingPunct="1">
      <a:defRPr kern="1200">
        <a:solidFill>
          <a:schemeClr val="tx1"/>
        </a:solidFill>
        <a:latin typeface="Arial" pitchFamily="34" charset="0"/>
        <a:ea typeface="宋体" pitchFamily="2" charset="-122"/>
        <a:cs typeface="+mn-cs"/>
      </a:defRPr>
    </a:lvl8pPr>
    <a:lvl9pPr marL="3657366" algn="l" defTabSz="914342" rtl="0" eaLnBrk="1" latinLnBrk="0" hangingPunct="1">
      <a:defRPr kern="1200">
        <a:solidFill>
          <a:schemeClr val="tx1"/>
        </a:solidFill>
        <a:latin typeface="Arial"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7C80"/>
    <a:srgbClr val="CCFF66"/>
    <a:srgbClr val="008000"/>
    <a:srgbClr val="99FF66"/>
    <a:srgbClr val="FF3300"/>
    <a:srgbClr val="FF3399"/>
    <a:srgbClr val="CC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037" autoAdjust="0"/>
    <p:restoredTop sz="89687" autoAdjust="0"/>
  </p:normalViewPr>
  <p:slideViewPr>
    <p:cSldViewPr>
      <p:cViewPr>
        <p:scale>
          <a:sx n="70" d="100"/>
          <a:sy n="70" d="100"/>
        </p:scale>
        <p:origin x="-2069" y="-2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9.wmf"/><Relationship Id="rId7" Type="http://schemas.openxmlformats.org/officeDocument/2006/relationships/image" Target="../media/image113.wmf"/><Relationship Id="rId2" Type="http://schemas.openxmlformats.org/officeDocument/2006/relationships/image" Target="../media/image108.wmf"/><Relationship Id="rId1" Type="http://schemas.openxmlformats.org/officeDocument/2006/relationships/image" Target="../media/image107.wmf"/><Relationship Id="rId6" Type="http://schemas.openxmlformats.org/officeDocument/2006/relationships/image" Target="../media/image112.wmf"/><Relationship Id="rId5" Type="http://schemas.openxmlformats.org/officeDocument/2006/relationships/image" Target="../media/image111.wmf"/><Relationship Id="rId4" Type="http://schemas.openxmlformats.org/officeDocument/2006/relationships/image" Target="../media/image1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ltLang="zh-CN"/>
          </a:p>
        </p:txBody>
      </p:sp>
      <p:sp>
        <p:nvSpPr>
          <p:cNvPr id="512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ltLang="zh-CN"/>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ltLang="zh-CN"/>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4CF1D99-493D-4B8F-A6F0-D76309D87A9F}" type="slidenum">
              <a:rPr lang="en-US" altLang="zh-CN"/>
              <a:pPr>
                <a:defRPr/>
              </a:pPr>
              <a:t>‹#›</a:t>
            </a:fld>
            <a:endParaRPr lang="en-US" altLang="zh-CN"/>
          </a:p>
        </p:txBody>
      </p:sp>
    </p:spTree>
    <p:extLst>
      <p:ext uri="{BB962C8B-B14F-4D97-AF65-F5344CB8AC3E}">
        <p14:creationId xmlns:p14="http://schemas.microsoft.com/office/powerpoint/2010/main" val="4123416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宋体" pitchFamily="2" charset="-122"/>
        <a:cs typeface="+mn-cs"/>
      </a:defRPr>
    </a:lvl1pPr>
    <a:lvl2pPr marL="457170" algn="l" rtl="0" eaLnBrk="0" fontAlgn="base" hangingPunct="0">
      <a:spcBef>
        <a:spcPct val="30000"/>
      </a:spcBef>
      <a:spcAft>
        <a:spcPct val="0"/>
      </a:spcAft>
      <a:defRPr sz="1200" kern="1200">
        <a:solidFill>
          <a:schemeClr val="tx1"/>
        </a:solidFill>
        <a:latin typeface="Arial" charset="0"/>
        <a:ea typeface="宋体" pitchFamily="2" charset="-122"/>
        <a:cs typeface="+mn-cs"/>
      </a:defRPr>
    </a:lvl2pPr>
    <a:lvl3pPr marL="914342" algn="l" rtl="0" eaLnBrk="0" fontAlgn="base" hangingPunct="0">
      <a:spcBef>
        <a:spcPct val="30000"/>
      </a:spcBef>
      <a:spcAft>
        <a:spcPct val="0"/>
      </a:spcAft>
      <a:defRPr sz="1200" kern="1200">
        <a:solidFill>
          <a:schemeClr val="tx1"/>
        </a:solidFill>
        <a:latin typeface="Arial" charset="0"/>
        <a:ea typeface="宋体" pitchFamily="2" charset="-122"/>
        <a:cs typeface="+mn-cs"/>
      </a:defRPr>
    </a:lvl3pPr>
    <a:lvl4pPr marL="1371512" algn="l" rtl="0" eaLnBrk="0" fontAlgn="base" hangingPunct="0">
      <a:spcBef>
        <a:spcPct val="30000"/>
      </a:spcBef>
      <a:spcAft>
        <a:spcPct val="0"/>
      </a:spcAft>
      <a:defRPr sz="1200" kern="1200">
        <a:solidFill>
          <a:schemeClr val="tx1"/>
        </a:solidFill>
        <a:latin typeface="Arial" charset="0"/>
        <a:ea typeface="宋体" pitchFamily="2" charset="-122"/>
        <a:cs typeface="+mn-cs"/>
      </a:defRPr>
    </a:lvl4pPr>
    <a:lvl5pPr marL="1828683" algn="l" rtl="0" eaLnBrk="0" fontAlgn="base" hangingPunct="0">
      <a:spcBef>
        <a:spcPct val="30000"/>
      </a:spcBef>
      <a:spcAft>
        <a:spcPct val="0"/>
      </a:spcAft>
      <a:defRPr sz="1200" kern="1200">
        <a:solidFill>
          <a:schemeClr val="tx1"/>
        </a:solidFill>
        <a:latin typeface="Arial" charset="0"/>
        <a:ea typeface="宋体" pitchFamily="2" charset="-122"/>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5"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4CF1D99-493D-4B8F-A6F0-D76309D87A9F}" type="slidenum">
              <a:rPr lang="en-US" altLang="zh-CN" smtClean="0">
                <a:solidFill>
                  <a:prstClr val="black"/>
                </a:solidFill>
              </a:rPr>
              <a:pPr>
                <a:defRPr/>
              </a:pPr>
              <a:t>1</a:t>
            </a:fld>
            <a:endParaRPr lang="en-US" altLang="zh-CN">
              <a:solidFill>
                <a:prstClr val="black"/>
              </a:solidFill>
            </a:endParaRPr>
          </a:p>
        </p:txBody>
      </p:sp>
    </p:spTree>
    <p:extLst>
      <p:ext uri="{BB962C8B-B14F-4D97-AF65-F5344CB8AC3E}">
        <p14:creationId xmlns:p14="http://schemas.microsoft.com/office/powerpoint/2010/main" val="1143778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85503E2C-9890-4FDC-98E4-4C77C8B052EA}" type="slidenum">
              <a:rPr lang="en-US" altLang="zh-CN" smtClean="0"/>
              <a:pPr>
                <a:defRPr/>
              </a:pPr>
              <a:t>43</a:t>
            </a:fld>
            <a:endParaRPr lang="en-US" altLang="zh-CN"/>
          </a:p>
        </p:txBody>
      </p:sp>
    </p:spTree>
    <p:extLst>
      <p:ext uri="{BB962C8B-B14F-4D97-AF65-F5344CB8AC3E}">
        <p14:creationId xmlns:p14="http://schemas.microsoft.com/office/powerpoint/2010/main" val="4006910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dirty="0">
                <a:sym typeface="+mn-ea"/>
              </a:rPr>
              <a:t>IASI and CrIS is used as reference for MERSI II TEBs OBC paremeters correction, and </a:t>
            </a:r>
            <a:r>
              <a:rPr lang="en-US" altLang="zh-CN" dirty="0">
                <a:sym typeface="+mn-ea"/>
              </a:rPr>
              <a:t>MERSI and HIRAS inter-calibration can be used for global validation based on </a:t>
            </a:r>
            <a:r>
              <a:rPr lang="en-US" dirty="0">
                <a:sym typeface="+mn-ea"/>
              </a:rPr>
              <a:t>GSICS Fine Collocation method of Sounder with Imager</a:t>
            </a:r>
            <a:endParaRPr lang="en-US" altLang="zh-CN" dirty="0">
              <a:sym typeface="+mn-ea"/>
            </a:endParaRPr>
          </a:p>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幻灯片图像占位符 1"/>
          <p:cNvSpPr>
            <a:spLocks noGrp="1" noRot="1" noChangeAspect="1" noTextEdit="1"/>
          </p:cNvSpPr>
          <p:nvPr>
            <p:ph type="sldImg"/>
          </p:nvPr>
        </p:nvSpPr>
        <p:spPr>
          <a:ln/>
        </p:spPr>
      </p:sp>
      <p:sp>
        <p:nvSpPr>
          <p:cNvPr id="84995" name="备注占位符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a:tailEnd/>
              </a14:hiddenLine>
            </a:ext>
          </a:extLst>
        </p:spPr>
        <p:txBody>
          <a:bodyPr/>
          <a:lstStyle/>
          <a:p>
            <a:endParaRPr lang="zh-CN" altLang="en-US" smtClean="0"/>
          </a:p>
        </p:txBody>
      </p:sp>
      <p:sp>
        <p:nvSpPr>
          <p:cNvPr id="84996" name="灯片编号占位符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a:solidFill>
                  <a:srgbClr val="000000"/>
                </a:solidFill>
                <a:miter lim="800000"/>
                <a:headEnd/>
                <a:tailEnd/>
              </a14:hiddenLine>
            </a:ext>
          </a:extLst>
        </p:spPr>
        <p:txBody>
          <a:bodyPr/>
          <a:lstStyle>
            <a:lvl1pPr defTabSz="877788">
              <a:defRPr kumimoji="1" sz="2600" u="sng">
                <a:solidFill>
                  <a:srgbClr val="000099"/>
                </a:solidFill>
                <a:latin typeface="隶书" pitchFamily="49" charset="-122"/>
                <a:ea typeface="隶书" pitchFamily="49" charset="-122"/>
              </a:defRPr>
            </a:lvl1pPr>
            <a:lvl2pPr marL="685817" indent="-263776" defTabSz="877788">
              <a:defRPr kumimoji="1" sz="2600" u="sng">
                <a:solidFill>
                  <a:srgbClr val="000099"/>
                </a:solidFill>
                <a:latin typeface="隶书" pitchFamily="49" charset="-122"/>
                <a:ea typeface="隶书" pitchFamily="49" charset="-122"/>
              </a:defRPr>
            </a:lvl2pPr>
            <a:lvl3pPr marL="1055103" indent="-211021" defTabSz="877788">
              <a:defRPr kumimoji="1" sz="2600" u="sng">
                <a:solidFill>
                  <a:srgbClr val="000099"/>
                </a:solidFill>
                <a:latin typeface="隶书" pitchFamily="49" charset="-122"/>
                <a:ea typeface="隶书" pitchFamily="49" charset="-122"/>
              </a:defRPr>
            </a:lvl3pPr>
            <a:lvl4pPr marL="1477145" indent="-211021" defTabSz="877788">
              <a:defRPr kumimoji="1" sz="2600" u="sng">
                <a:solidFill>
                  <a:srgbClr val="000099"/>
                </a:solidFill>
                <a:latin typeface="隶书" pitchFamily="49" charset="-122"/>
                <a:ea typeface="隶书" pitchFamily="49" charset="-122"/>
              </a:defRPr>
            </a:lvl4pPr>
            <a:lvl5pPr marL="1899186" indent="-211021" defTabSz="877788">
              <a:defRPr kumimoji="1" sz="2600" u="sng">
                <a:solidFill>
                  <a:srgbClr val="000099"/>
                </a:solidFill>
                <a:latin typeface="隶书" pitchFamily="49" charset="-122"/>
                <a:ea typeface="隶书" pitchFamily="49" charset="-122"/>
              </a:defRPr>
            </a:lvl5pPr>
            <a:lvl6pPr marL="2321227" indent="-211021" defTabSz="877788" eaLnBrk="0" fontAlgn="base" hangingPunct="0">
              <a:spcBef>
                <a:spcPct val="0"/>
              </a:spcBef>
              <a:spcAft>
                <a:spcPct val="0"/>
              </a:spcAft>
              <a:defRPr kumimoji="1" sz="2600" u="sng">
                <a:solidFill>
                  <a:srgbClr val="000099"/>
                </a:solidFill>
                <a:latin typeface="隶书" pitchFamily="49" charset="-122"/>
                <a:ea typeface="隶书" pitchFamily="49" charset="-122"/>
              </a:defRPr>
            </a:lvl6pPr>
            <a:lvl7pPr marL="2743269" indent="-211021" defTabSz="877788" eaLnBrk="0" fontAlgn="base" hangingPunct="0">
              <a:spcBef>
                <a:spcPct val="0"/>
              </a:spcBef>
              <a:spcAft>
                <a:spcPct val="0"/>
              </a:spcAft>
              <a:defRPr kumimoji="1" sz="2600" u="sng">
                <a:solidFill>
                  <a:srgbClr val="000099"/>
                </a:solidFill>
                <a:latin typeface="隶书" pitchFamily="49" charset="-122"/>
                <a:ea typeface="隶书" pitchFamily="49" charset="-122"/>
              </a:defRPr>
            </a:lvl7pPr>
            <a:lvl8pPr marL="3165310" indent="-211021" defTabSz="877788" eaLnBrk="0" fontAlgn="base" hangingPunct="0">
              <a:spcBef>
                <a:spcPct val="0"/>
              </a:spcBef>
              <a:spcAft>
                <a:spcPct val="0"/>
              </a:spcAft>
              <a:defRPr kumimoji="1" sz="2600" u="sng">
                <a:solidFill>
                  <a:srgbClr val="000099"/>
                </a:solidFill>
                <a:latin typeface="隶书" pitchFamily="49" charset="-122"/>
                <a:ea typeface="隶书" pitchFamily="49" charset="-122"/>
              </a:defRPr>
            </a:lvl8pPr>
            <a:lvl9pPr marL="3587351" indent="-211021" defTabSz="877788" eaLnBrk="0" fontAlgn="base" hangingPunct="0">
              <a:spcBef>
                <a:spcPct val="0"/>
              </a:spcBef>
              <a:spcAft>
                <a:spcPct val="0"/>
              </a:spcAft>
              <a:defRPr kumimoji="1" sz="2600" u="sng">
                <a:solidFill>
                  <a:srgbClr val="000099"/>
                </a:solidFill>
                <a:latin typeface="隶书" pitchFamily="49" charset="-122"/>
                <a:ea typeface="隶书" pitchFamily="49" charset="-122"/>
              </a:defRPr>
            </a:lvl9pPr>
          </a:lstStyle>
          <a:p>
            <a:fld id="{A8B1BAA6-58C5-4DD7-84AA-44EE906B1E36}" type="slidenum">
              <a:rPr lang="zh-CN" altLang="en-US" sz="1100" u="none">
                <a:solidFill>
                  <a:schemeClr val="tx1"/>
                </a:solidFill>
                <a:latin typeface="Arial" pitchFamily="34" charset="0"/>
                <a:ea typeface="宋体" pitchFamily="2" charset="-122"/>
              </a:rPr>
              <a:pPr/>
              <a:t>53</a:t>
            </a:fld>
            <a:endParaRPr lang="en-US" altLang="zh-CN" sz="1100" u="none">
              <a:solidFill>
                <a:schemeClr val="tx1"/>
              </a:solidFill>
              <a:latin typeface="Arial" pitchFamily="34" charset="0"/>
              <a:ea typeface="宋体"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34CF1D99-493D-4B8F-A6F0-D76309D87A9F}" type="slidenum">
              <a:rPr lang="en-US" altLang="zh-CN" smtClean="0"/>
              <a:pPr>
                <a:defRPr/>
              </a:pPr>
              <a:t>5</a:t>
            </a:fld>
            <a:endParaRPr lang="en-US" altLang="zh-CN"/>
          </a:p>
        </p:txBody>
      </p:sp>
    </p:spTree>
    <p:extLst>
      <p:ext uri="{BB962C8B-B14F-4D97-AF65-F5344CB8AC3E}">
        <p14:creationId xmlns:p14="http://schemas.microsoft.com/office/powerpoint/2010/main" val="116418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Overall, many design improvements have been applied in MERSI II, laying the foundation for better on-orbit performance and measurement.</a:t>
            </a:r>
            <a:endParaRPr lang="zh-CN" altLang="en-US"/>
          </a:p>
          <a:p>
            <a:r>
              <a:rPr lang="zh-CN" altLang="en-US"/>
              <a:t> </a:t>
            </a:r>
            <a:r>
              <a:rPr lang="en-US" altLang="zh-CN">
                <a:sym typeface="+mn-ea"/>
              </a:rPr>
              <a:t>more</a:t>
            </a:r>
            <a:r>
              <a:rPr lang="zh-CN" altLang="en-US">
                <a:sym typeface="+mn-ea"/>
              </a:rPr>
              <a:t> </a:t>
            </a:r>
            <a:r>
              <a:rPr lang="en-US" altLang="zh-CN" b="1" dirty="0" smtClean="0">
                <a:sym typeface="+mn-ea"/>
              </a:rPr>
              <a:t>Baffle </a:t>
            </a:r>
            <a:r>
              <a:rPr lang="en-US" altLang="zh-CN">
                <a:sym typeface="+mn-ea"/>
              </a:rPr>
              <a:t>to decrease straylight contamination:</a:t>
            </a:r>
            <a:r>
              <a:rPr lang="zh-CN" altLang="en-US">
                <a:sym typeface="+mn-ea"/>
              </a:rPr>
              <a:t>  ha</a:t>
            </a:r>
            <a:r>
              <a:rPr lang="en-US" altLang="zh-CN">
                <a:sym typeface="+mn-ea"/>
              </a:rPr>
              <a:t>ve</a:t>
            </a:r>
            <a:r>
              <a:rPr lang="zh-CN" altLang="en-US">
                <a:sym typeface="+mn-ea"/>
              </a:rPr>
              <a:t> been installed on the head of the instrument to further prevent contamination from solar illumination. </a:t>
            </a:r>
            <a:endParaRPr lang="zh-CN" altLang="en-US"/>
          </a:p>
          <a:p>
            <a:r>
              <a:rPr lang="zh-CN" altLang="en-US">
                <a:sym typeface="+mn-ea"/>
              </a:rPr>
              <a:t>structure  improvements </a:t>
            </a:r>
            <a:r>
              <a:rPr lang="en-US" altLang="zh-CN">
                <a:sym typeface="+mn-ea"/>
              </a:rPr>
              <a:t>and WUCD capability on OBCBB:</a:t>
            </a:r>
            <a:r>
              <a:rPr lang="zh-CN" altLang="en-US">
                <a:sym typeface="+mn-ea"/>
              </a:rPr>
              <a:t>The structure of the MERSI II OBCBB is optimized to enhance emissivity and temperature uniformity. The thickness has been increased from 8 mm to 25 mm, and the V-groove included angle has decreased from 45° to 30°, which increases the effective emissivity from approximately 0.94 to &gt;0.97. The MERSI II OBCBB, which is normally controlled at a fixed temperature, has been redesigned with the capability to warm up and cool down (WUCD) via several heating elements.</a:t>
            </a:r>
            <a:endParaRPr lang="zh-CN" altLang="en-US"/>
          </a:p>
          <a:p>
            <a:r>
              <a:rPr lang="zh-CN" altLang="en-US">
                <a:sym typeface="+mn-ea"/>
              </a:rPr>
              <a:t>New capability for Moon Observation Maneuver: By changing the scan timing sequence, MERSI II has a moon observation mode, which can achieve the initiative moon observation and calibration ability. </a:t>
            </a:r>
            <a:endParaRPr lang="zh-CN" altLang="en-US"/>
          </a:p>
          <a:p>
            <a:r>
              <a:rPr lang="en-US" altLang="zh-CN">
                <a:sym typeface="+mn-ea"/>
              </a:rPr>
              <a:t>VOC </a:t>
            </a:r>
            <a:r>
              <a:rPr lang="zh-CN" altLang="en-US">
                <a:sym typeface="+mn-ea"/>
              </a:rPr>
              <a:t>improvements </a:t>
            </a:r>
            <a:r>
              <a:rPr lang="en-US" altLang="zh-CN">
                <a:sym typeface="+mn-ea"/>
              </a:rPr>
              <a:t>to reduce self-degaradaiotn :</a:t>
            </a:r>
            <a:r>
              <a:rPr lang="zh-CN" altLang="en-US">
                <a:sym typeface="+mn-ea"/>
              </a:rPr>
              <a:t>To minimize SIS degradation and its associated effects due to solar exposure, a shutter door is mounted on the solar incident light cone and is kept closed except during solar calibration events. The spectra of the standard trap detectors are also adjusted to better characterize changes in MERIS RSBs. </a:t>
            </a:r>
            <a:endParaRPr lang="zh-CN" altLang="en-US"/>
          </a:p>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indent="0">
              <a:lnSpc>
                <a:spcPct val="80000"/>
              </a:lnSpc>
              <a:buNone/>
            </a:pPr>
            <a:r>
              <a:rPr lang="en-US" altLang="zh-CN">
                <a:sym typeface="+mn-ea"/>
              </a:rPr>
              <a:t>Moon calibration</a:t>
            </a:r>
            <a:endParaRPr lang="en-US" altLang="zh-CN"/>
          </a:p>
          <a:p>
            <a:pPr lvl="1" algn="l">
              <a:lnSpc>
                <a:spcPct val="80000"/>
              </a:lnSpc>
              <a:buFont typeface="Arial" panose="020B0604020202020204" pitchFamily="34" charset="0"/>
              <a:buChar char="•"/>
            </a:pPr>
            <a:r>
              <a:rPr lang="en-US" altLang="zh-CN">
                <a:sym typeface="+mn-ea"/>
              </a:rPr>
              <a:t>mainly based on unscheduled observation monthly</a:t>
            </a:r>
            <a:endParaRPr lang="en-US" altLang="zh-CN"/>
          </a:p>
          <a:p>
            <a:pPr lvl="1" algn="l">
              <a:lnSpc>
                <a:spcPct val="80000"/>
              </a:lnSpc>
              <a:buFont typeface="Arial" panose="020B0604020202020204" pitchFamily="34" charset="0"/>
              <a:buChar char="•"/>
            </a:pPr>
            <a:r>
              <a:rPr lang="en-US" altLang="zh-CN">
                <a:sym typeface="+mn-ea"/>
              </a:rPr>
              <a:t>absolute and interband calibration</a:t>
            </a:r>
          </a:p>
          <a:p>
            <a:pPr lvl="1" algn="l">
              <a:lnSpc>
                <a:spcPct val="80000"/>
              </a:lnSpc>
              <a:buFont typeface="Arial" panose="020B0604020202020204" pitchFamily="34" charset="0"/>
              <a:buChar char="•"/>
            </a:pPr>
            <a:r>
              <a:rPr lang="en-US" altLang="zh-CN">
                <a:sym typeface="+mn-ea"/>
              </a:rPr>
              <a:t>degradation monitoring </a:t>
            </a:r>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加阴影</a:t>
            </a:r>
          </a:p>
        </p:txBody>
      </p:sp>
      <p:sp>
        <p:nvSpPr>
          <p:cNvPr id="4" name="灯片编号占位符 3"/>
          <p:cNvSpPr>
            <a:spLocks noGrp="1"/>
          </p:cNvSpPr>
          <p:nvPr>
            <p:ph type="sldNum" sz="quarter" idx="5"/>
          </p:nvPr>
        </p:nvSpPr>
        <p:spPr/>
        <p:txBody>
          <a:bodyPr/>
          <a:lstStyle/>
          <a:p>
            <a:pPr>
              <a:defRPr/>
            </a:pPr>
            <a:fld id="{85503E2C-9890-4FDC-98E4-4C77C8B052EA}" type="slidenum">
              <a:rPr lang="en-US" altLang="zh-CN" smtClean="0"/>
              <a:pPr>
                <a:defRPr/>
              </a:pPr>
              <a:t>35</a:t>
            </a:fld>
            <a:endParaRPr lang="en-US" altLang="zh-CN"/>
          </a:p>
        </p:txBody>
      </p:sp>
    </p:spTree>
    <p:extLst>
      <p:ext uri="{BB962C8B-B14F-4D97-AF65-F5344CB8AC3E}">
        <p14:creationId xmlns:p14="http://schemas.microsoft.com/office/powerpoint/2010/main" val="299135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85503E2C-9890-4FDC-98E4-4C77C8B052EA}" type="slidenum">
              <a:rPr lang="en-US" altLang="zh-CN" smtClean="0"/>
              <a:pPr>
                <a:defRPr/>
              </a:pPr>
              <a:t>36</a:t>
            </a:fld>
            <a:endParaRPr lang="en-US" altLang="zh-CN"/>
          </a:p>
        </p:txBody>
      </p:sp>
    </p:spTree>
    <p:extLst>
      <p:ext uri="{BB962C8B-B14F-4D97-AF65-F5344CB8AC3E}">
        <p14:creationId xmlns:p14="http://schemas.microsoft.com/office/powerpoint/2010/main" val="3621812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radiation of MERSI and HIRAS shows a significant difference in the inhomogeneous targets, especially at coastline, that means the geolocations of MERSI and HIRAS are inconsistency. If we enlarge the coast line area, we found the bias has no systematic error along the coastline. The bias distribution of  traditional geolocation inconsistency will show that,  on one side of the coastline the bias are positive and on the other side, the bias are negative. But here is not. So the geolocation inconsistency between MERSI and HIRAS are not the traditional kind.</a:t>
            </a:r>
          </a:p>
        </p:txBody>
      </p:sp>
      <p:sp>
        <p:nvSpPr>
          <p:cNvPr id="4" name="灯片编号占位符 3"/>
          <p:cNvSpPr>
            <a:spLocks noGrp="1"/>
          </p:cNvSpPr>
          <p:nvPr>
            <p:ph type="sldNum" sz="quarter" idx="5"/>
          </p:nvPr>
        </p:nvSpPr>
        <p:spPr/>
        <p:txBody>
          <a:bodyPr/>
          <a:lstStyle/>
          <a:p>
            <a:pPr>
              <a:defRPr/>
            </a:pPr>
            <a:fld id="{85503E2C-9890-4FDC-98E4-4C77C8B052EA}" type="slidenum">
              <a:rPr lang="en-US" altLang="zh-CN" smtClean="0"/>
              <a:pPr>
                <a:defRPr/>
              </a:pPr>
              <a:t>38</a:t>
            </a:fld>
            <a:endParaRPr lang="en-US" altLang="zh-CN"/>
          </a:p>
        </p:txBody>
      </p:sp>
    </p:spTree>
    <p:extLst>
      <p:ext uri="{BB962C8B-B14F-4D97-AF65-F5344CB8AC3E}">
        <p14:creationId xmlns:p14="http://schemas.microsoft.com/office/powerpoint/2010/main" val="1373416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In order to analysis this phenomenon, we need to check geolocation consistency between 4 FOVs. We check the  correlation of  each HIRAS FOV image and the collocated MERSI’s image. The method is, we shift the MERSI image along the scan and along the orbit direction</a:t>
            </a:r>
            <a:r>
              <a:rPr lang="zh-CN" altLang="en-US" dirty="0"/>
              <a:t>，</a:t>
            </a:r>
            <a:r>
              <a:rPr lang="en-US" altLang="zh-CN" dirty="0"/>
              <a:t> and after each step, we can get a RMSE. The location of minimum of RMSE coincide the geolocation inconsistency between HIRAS and MERSI.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zh-CN" dirty="0"/>
              <a:t>Here we choose the near nadir low latitude and nonuniformity samples to do this work. We can see from this result that, the minimum RSME of FOV1 is negative 37 along the scan, and the FOV3 is  32. It means that the FOV maybe reverse left and right</a:t>
            </a:r>
            <a:endParaRPr lang="zh-CN" altLang="en-US" dirty="0"/>
          </a:p>
        </p:txBody>
      </p:sp>
      <p:sp>
        <p:nvSpPr>
          <p:cNvPr id="4" name="灯片编号占位符 3"/>
          <p:cNvSpPr>
            <a:spLocks noGrp="1"/>
          </p:cNvSpPr>
          <p:nvPr>
            <p:ph type="sldNum" sz="quarter" idx="10"/>
          </p:nvPr>
        </p:nvSpPr>
        <p:spPr/>
        <p:txBody>
          <a:bodyPr/>
          <a:lstStyle/>
          <a:p>
            <a:fld id="{F97160CA-469D-46C7-8F6E-AC00E12E2AC8}" type="slidenum">
              <a:rPr lang="zh-CN" altLang="en-US" smtClean="0"/>
              <a:t>39</a:t>
            </a:fld>
            <a:endParaRPr lang="zh-CN" altLang="en-US"/>
          </a:p>
        </p:txBody>
      </p:sp>
    </p:spTree>
    <p:extLst>
      <p:ext uri="{BB962C8B-B14F-4D97-AF65-F5344CB8AC3E}">
        <p14:creationId xmlns:p14="http://schemas.microsoft.com/office/powerpoint/2010/main" val="2095419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r>
              <a:rPr lang="en-US" altLang="zh-CN" dirty="0"/>
              <a:t>The further work is still ongoing</a:t>
            </a:r>
          </a:p>
        </p:txBody>
      </p:sp>
      <p:sp>
        <p:nvSpPr>
          <p:cNvPr id="4" name="灯片编号占位符 3"/>
          <p:cNvSpPr>
            <a:spLocks noGrp="1"/>
          </p:cNvSpPr>
          <p:nvPr>
            <p:ph type="sldNum" sz="quarter" idx="10"/>
          </p:nvPr>
        </p:nvSpPr>
        <p:spPr/>
        <p:txBody>
          <a:bodyPr/>
          <a:lstStyle/>
          <a:p>
            <a:pPr>
              <a:defRPr/>
            </a:pPr>
            <a:fld id="{85503E2C-9890-4FDC-98E4-4C77C8B052EA}" type="slidenum">
              <a:rPr lang="en-US" altLang="zh-CN" smtClean="0"/>
              <a:pPr>
                <a:defRPr/>
              </a:pPr>
              <a:t>41</a:t>
            </a:fld>
            <a:endParaRPr lang="en-US" altLang="zh-CN"/>
          </a:p>
        </p:txBody>
      </p:sp>
    </p:spTree>
    <p:extLst>
      <p:ext uri="{BB962C8B-B14F-4D97-AF65-F5344CB8AC3E}">
        <p14:creationId xmlns:p14="http://schemas.microsoft.com/office/powerpoint/2010/main" val="1963303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9.jpg"/><Relationship Id="rId7"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1.bin"/><Relationship Id="rId4" Type="http://schemas.openxmlformats.org/officeDocument/2006/relationships/image" Target="../media/image10.png"/><Relationship Id="rId9" Type="http://schemas.openxmlformats.org/officeDocument/2006/relationships/image" Target="../media/image1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34938" y="6525344"/>
            <a:ext cx="2133600" cy="203200"/>
          </a:xfrm>
          <a:ln/>
        </p:spPr>
        <p:txBody>
          <a:bodyPr/>
          <a:lstStyle>
            <a:lvl1pPr>
              <a:defRPr/>
            </a:lvl1pPr>
          </a:lstStyle>
          <a:p>
            <a:pPr>
              <a:defRPr/>
            </a:pPr>
            <a:r>
              <a:rPr lang="en-US" altLang="zh-CN" dirty="0" smtClean="0"/>
              <a:t>2/11/2016</a:t>
            </a:r>
            <a:endParaRPr lang="en-US" dirty="0"/>
          </a:p>
        </p:txBody>
      </p:sp>
      <p:sp>
        <p:nvSpPr>
          <p:cNvPr id="4" name="Rectangle 6"/>
          <p:cNvSpPr>
            <a:spLocks noGrp="1" noChangeArrowheads="1"/>
          </p:cNvSpPr>
          <p:nvPr>
            <p:ph type="sldNum" sz="quarter" idx="12"/>
          </p:nvPr>
        </p:nvSpPr>
        <p:spPr>
          <a:xfrm>
            <a:off x="6831013" y="6525344"/>
            <a:ext cx="2133600" cy="203200"/>
          </a:xfrm>
          <a:ln/>
        </p:spPr>
        <p:txBody>
          <a:bodyPr/>
          <a:lstStyle>
            <a:lvl1pPr>
              <a:defRPr/>
            </a:lvl1pPr>
          </a:lstStyle>
          <a:p>
            <a:pPr>
              <a:defRPr/>
            </a:pPr>
            <a:fld id="{9769671E-68C5-4C7A-83E9-2A6A5A7D2E17}" type="slidenum">
              <a:rPr/>
              <a:pPr>
                <a:defRPr/>
              </a:pPr>
              <a:t>‹#›</a:t>
            </a:fld>
            <a:endParaRPr lang="zh-CN" altLang="en-US" dirty="0"/>
          </a:p>
        </p:txBody>
      </p:sp>
      <p:cxnSp>
        <p:nvCxnSpPr>
          <p:cNvPr id="5" name="直接连接符 4"/>
          <p:cNvCxnSpPr/>
          <p:nvPr userDrawn="1"/>
        </p:nvCxnSpPr>
        <p:spPr>
          <a:xfrm>
            <a:off x="-396552" y="1124744"/>
            <a:ext cx="640871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48318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21915" indent="0" algn="ctr">
              <a:buNone/>
              <a:defRPr/>
            </a:lvl2pPr>
            <a:lvl3pPr marL="843830" indent="0" algn="ctr">
              <a:buNone/>
              <a:defRPr/>
            </a:lvl3pPr>
            <a:lvl4pPr marL="1265744" indent="0" algn="ctr">
              <a:buNone/>
              <a:defRPr/>
            </a:lvl4pPr>
            <a:lvl5pPr marL="1687658" indent="0" algn="ctr">
              <a:buNone/>
              <a:defRPr/>
            </a:lvl5pPr>
            <a:lvl6pPr marL="2109572" indent="0" algn="ctr">
              <a:buNone/>
              <a:defRPr/>
            </a:lvl6pPr>
            <a:lvl7pPr marL="2531487" indent="0" algn="ctr">
              <a:buNone/>
              <a:defRPr/>
            </a:lvl7pPr>
            <a:lvl8pPr marL="2953402" indent="0" algn="ctr">
              <a:buNone/>
              <a:defRPr/>
            </a:lvl8pPr>
            <a:lvl9pPr marL="3375317"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fld id="{5C85CAED-E14A-4235-B4B7-2B40472DC7DB}" type="datetimeFigureOut">
              <a:rPr lang="zh-CN" altLang="en-US" smtClean="0"/>
              <a:pPr/>
              <a:t>2019/6/26</a:t>
            </a:fld>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8FB21048-D770-4E17-A88F-BB1F565A0EC2}" type="slidenum">
              <a:rPr lang="zh-CN" altLang="en-US" smtClean="0"/>
              <a:pPr/>
              <a:t>‹#›</a:t>
            </a:fld>
            <a:endParaRPr lang="zh-CN" altLang="en-US"/>
          </a:p>
        </p:txBody>
      </p:sp>
    </p:spTree>
    <p:extLst>
      <p:ext uri="{BB962C8B-B14F-4D97-AF65-F5344CB8AC3E}">
        <p14:creationId xmlns:p14="http://schemas.microsoft.com/office/powerpoint/2010/main" val="215497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85CAED-E14A-4235-B4B7-2B40472DC7DB}" type="datetimeFigureOut">
              <a:rPr lang="zh-CN" altLang="en-US" smtClean="0"/>
              <a:pPr/>
              <a:t>2019/6/26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FB21048-D770-4E17-A88F-BB1F565A0EC2}" type="slidenum">
              <a:rPr lang="zh-CN" altLang="en-US" smtClean="0"/>
              <a:pPr/>
              <a:t>‹#›</a:t>
            </a:fld>
            <a:endParaRPr lang="zh-CN" altLang="en-US"/>
          </a:p>
        </p:txBody>
      </p:sp>
    </p:spTree>
    <p:extLst>
      <p:ext uri="{BB962C8B-B14F-4D97-AF65-F5344CB8AC3E}">
        <p14:creationId xmlns:p14="http://schemas.microsoft.com/office/powerpoint/2010/main" val="348431331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2378087" y="260351"/>
            <a:ext cx="439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a:solidFill>
                <a:prstClr val="black"/>
              </a:solidFill>
            </a:endParaRPr>
          </a:p>
        </p:txBody>
      </p:sp>
      <p:sp>
        <p:nvSpPr>
          <p:cNvPr id="14" name="标题 13"/>
          <p:cNvSpPr>
            <a:spLocks noGrp="1"/>
          </p:cNvSpPr>
          <p:nvPr>
            <p:ph type="title"/>
          </p:nvPr>
        </p:nvSpPr>
        <p:spPr>
          <a:xfrm>
            <a:off x="1393310" y="188644"/>
            <a:ext cx="6347048" cy="580927"/>
          </a:xfrm>
          <a:prstGeom prst="rect">
            <a:avLst/>
          </a:prstGeom>
        </p:spPr>
        <p:txBody>
          <a:bodyPr/>
          <a:lstStyle>
            <a:lvl1pPr>
              <a:defRPr sz="2400"/>
            </a:lvl1pPr>
          </a:lstStyle>
          <a:p>
            <a:r>
              <a:rPr lang="zh-CN" altLang="en-US" dirty="0"/>
              <a:t>单击此处编辑母版标题样式</a:t>
            </a:r>
          </a:p>
        </p:txBody>
      </p:sp>
    </p:spTree>
    <p:extLst>
      <p:ext uri="{BB962C8B-B14F-4D97-AF65-F5344CB8AC3E}">
        <p14:creationId xmlns:p14="http://schemas.microsoft.com/office/powerpoint/2010/main" val="1637058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63948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19355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629550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906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676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6779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403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45719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840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3124200" y="6356372"/>
            <a:ext cx="28956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7D24EFA-B49B-4FD7-819D-E4EC53762E7A}" type="slidenum">
              <a:rPr lang="zh-CN" altLang="en-US" smtClean="0">
                <a:solidFill>
                  <a:prstClr val="black">
                    <a:tint val="75000"/>
                  </a:prstClr>
                </a:solidFill>
              </a:rPr>
              <a:pPr/>
              <a:t>‹#›</a:t>
            </a:fld>
            <a:endParaRPr lang="zh-CN" altLang="en-US">
              <a:solidFill>
                <a:prstClr val="black">
                  <a:tint val="75000"/>
                </a:prstClr>
              </a:solidFill>
            </a:endParaRPr>
          </a:p>
        </p:txBody>
      </p:sp>
      <p:cxnSp>
        <p:nvCxnSpPr>
          <p:cNvPr id="7" name="直接连接符 6"/>
          <p:cNvCxnSpPr/>
          <p:nvPr userDrawn="1"/>
        </p:nvCxnSpPr>
        <p:spPr>
          <a:xfrm>
            <a:off x="-396552" y="1124744"/>
            <a:ext cx="640871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35524" cy="58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0103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2" y="273049"/>
            <a:ext cx="3008313" cy="116205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03053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0707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33754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266703"/>
            <a:ext cx="2095500" cy="55245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66703"/>
            <a:ext cx="6134100" cy="55245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578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3"/>
            <a:ext cx="7772400" cy="11049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90600" y="16764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90600" y="38100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28000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069904" y="230586"/>
            <a:ext cx="3074096"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z="900" b="1" smtClean="0">
              <a:solidFill>
                <a:srgbClr val="FFFFFF"/>
              </a:solidFill>
              <a:latin typeface="Tahoma" pitchFamily="34" charset="0"/>
              <a:ea typeface="+mn-ea"/>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400208" y="532564"/>
            <a:ext cx="2413489" cy="482600"/>
          </a:xfrm>
          <a:prstGeom prst="rect">
            <a:avLst/>
          </a:prstGeom>
          <a:noFill/>
          <a:ln w="9525">
            <a:noFill/>
            <a:miter lim="800000"/>
            <a:headEnd/>
            <a:tailEnd/>
          </a:ln>
        </p:spPr>
      </p:pic>
      <p:grpSp>
        <p:nvGrpSpPr>
          <p:cNvPr id="5" name="Group 4"/>
          <p:cNvGrpSpPr/>
          <p:nvPr userDrawn="1"/>
        </p:nvGrpSpPr>
        <p:grpSpPr>
          <a:xfrm>
            <a:off x="6073203" y="6145001"/>
            <a:ext cx="2893854"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mc:AlternateContent xmlns:mc="http://schemas.openxmlformats.org/markup-compatibility/2006">
                <mc:Choice xmlns:v="urn:schemas-microsoft-com:vml" Requires="v">
                  <p:oleObj spid="_x0000_s3112" name="Clip" r:id="rId5" imgW="3809524" imgH="2619048" progId="">
                    <p:embed/>
                  </p:oleObj>
                </mc:Choice>
                <mc:Fallback>
                  <p:oleObj name="Clip" r:id="rId5" imgW="3809524" imgH="261904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2677" y="5298398"/>
                          <a:ext cx="168034" cy="1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chemeClr val="tx1"/>
                              </a:solidFill>
                              <a:miter lim="800000"/>
                              <a:headEnd/>
                              <a:tailEnd/>
                            </a14:hiddenLine>
                          </a:ext>
                        </a:extLst>
                      </p:spPr>
                    </p:pic>
                  </p:oleObj>
                </mc:Fallback>
              </mc:AlternateContent>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mc:AlternateContent xmlns:mc="http://schemas.openxmlformats.org/markup-compatibility/2006">
                <mc:Choice xmlns:v="urn:schemas-microsoft-com:vml" Requires="v">
                  <p:oleObj spid="_x0000_s3113" name="Clip" r:id="rId7" imgW="2835360" imgH="1920600" progId="">
                    <p:embed/>
                  </p:oleObj>
                </mc:Choice>
                <mc:Fallback>
                  <p:oleObj name="Clip" r:id="rId7" imgW="2835360" imgH="1920600"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9889" y="5298398"/>
                          <a:ext cx="159887" cy="104250"/>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sz="900" b="1">
                  <a:solidFill>
                    <a:srgbClr val="FFFFFF"/>
                  </a:solidFill>
                  <a:latin typeface="Tahoma" pitchFamily="34" charset="0"/>
                  <a:ea typeface="+mn-ea"/>
                </a:endParaRPr>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sz="900" b="1">
                  <a:solidFill>
                    <a:srgbClr val="FFFFFF"/>
                  </a:solidFill>
                  <a:latin typeface="Tahoma" pitchFamily="34" charset="0"/>
                  <a:ea typeface="+mn-ea"/>
                </a:endParaRPr>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sz="900" b="1">
                  <a:solidFill>
                    <a:srgbClr val="FFFFFF"/>
                  </a:solidFill>
                  <a:latin typeface="Tahoma" pitchFamily="34" charset="0"/>
                  <a:ea typeface="+mn-ea"/>
                </a:endParaRPr>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sz="900" b="1">
                  <a:solidFill>
                    <a:srgbClr val="FFFFFF"/>
                  </a:solidFill>
                  <a:latin typeface="Tahoma" pitchFamily="34" charset="0"/>
                  <a:ea typeface="+mn-ea"/>
                </a:endParaRPr>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sz="900" b="1">
                  <a:solidFill>
                    <a:srgbClr val="FFFFFF"/>
                  </a:solidFill>
                  <a:latin typeface="Tahoma" pitchFamily="34" charset="0"/>
                  <a:ea typeface="+mn-ea"/>
                </a:endParaRPr>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sz="900" b="1">
                  <a:solidFill>
                    <a:srgbClr val="FFFFFF"/>
                  </a:solidFill>
                  <a:ea typeface="+mn-ea"/>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sz="900" b="1">
                  <a:solidFill>
                    <a:srgbClr val="FFFFFF"/>
                  </a:solidFill>
                  <a:ea typeface="+mn-ea"/>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sz="900" b="1">
                  <a:solidFill>
                    <a:srgbClr val="FFFFFF"/>
                  </a:solidFill>
                  <a:ea typeface="+mn-ea"/>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sz="900" b="1">
                  <a:solidFill>
                    <a:srgbClr val="FFFFFF"/>
                  </a:solidFill>
                  <a:ea typeface="+mn-ea"/>
                  <a:cs typeface="Arial" pitchFamily="34" charset="0"/>
                </a:endParaRPr>
              </a:p>
            </p:txBody>
          </p:sp>
        </p:grpSp>
        <p:pic>
          <p:nvPicPr>
            <p:cNvPr id="34" name="Picture 268"/>
            <p:cNvPicPr>
              <a:picLocks noChangeAspect="1" noChangeArrowheads="1"/>
            </p:cNvPicPr>
            <p:nvPr userDrawn="1"/>
          </p:nvPicPr>
          <p:blipFill>
            <a:blip r:embed="rId9"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sz="900" b="1">
                  <a:solidFill>
                    <a:srgbClr val="FFFFFF"/>
                  </a:solidFill>
                  <a:latin typeface="Tahoma" pitchFamily="34" charset="0"/>
                  <a:ea typeface="+mn-ea"/>
                </a:endParaRPr>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sz="900" b="1">
                  <a:solidFill>
                    <a:srgbClr val="FFFFFF"/>
                  </a:solidFill>
                  <a:latin typeface="Tahoma" pitchFamily="34" charset="0"/>
                  <a:ea typeface="+mn-ea"/>
                </a:endParaRPr>
              </a:p>
            </p:txBody>
          </p:sp>
        </p:grpSp>
      </p:grpSp>
      <p:sp>
        <p:nvSpPr>
          <p:cNvPr id="247" name="Rectangle 246"/>
          <p:cNvSpPr/>
          <p:nvPr userDrawn="1"/>
        </p:nvSpPr>
        <p:spPr bwMode="auto">
          <a:xfrm>
            <a:off x="8139632" y="6598212"/>
            <a:ext cx="850604"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z="900" b="1" smtClean="0">
              <a:solidFill>
                <a:srgbClr val="FFFFFF"/>
              </a:solidFill>
              <a:latin typeface="Tahoma" pitchFamily="34" charset="0"/>
              <a:ea typeface="+mn-ea"/>
            </a:endParaRPr>
          </a:p>
        </p:txBody>
      </p:sp>
      <p:sp>
        <p:nvSpPr>
          <p:cNvPr id="245" name="Rectangle 244"/>
          <p:cNvSpPr/>
          <p:nvPr userDrawn="1"/>
        </p:nvSpPr>
        <p:spPr bwMode="auto">
          <a:xfrm>
            <a:off x="102599" y="6613452"/>
            <a:ext cx="326351"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z="900" b="1" smtClean="0">
              <a:solidFill>
                <a:srgbClr val="FFFFFF"/>
              </a:solidFill>
              <a:latin typeface="Tahoma" pitchFamily="34" charset="0"/>
              <a:ea typeface="+mn-ea"/>
            </a:endParaRPr>
          </a:p>
        </p:txBody>
      </p:sp>
    </p:spTree>
    <p:extLst>
      <p:ext uri="{BB962C8B-B14F-4D97-AF65-F5344CB8AC3E}">
        <p14:creationId xmlns:p14="http://schemas.microsoft.com/office/powerpoint/2010/main" val="1903176737"/>
      </p:ext>
    </p:extLst>
  </p:cSld>
  <p:clrMapOvr>
    <a:masterClrMapping/>
  </p:clrMapOv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512590" cy="854075"/>
          </a:xfrm>
        </p:spPr>
        <p:txBody>
          <a:bodyPr/>
          <a:lstStyle>
            <a:lvl1pPr marL="180000">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2786262872"/>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2378082" y="260350"/>
            <a:ext cx="4392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endParaRPr lang="zh-CN" altLang="en-US" sz="1800"/>
          </a:p>
        </p:txBody>
      </p:sp>
      <p:sp>
        <p:nvSpPr>
          <p:cNvPr id="14" name="标题 13"/>
          <p:cNvSpPr>
            <a:spLocks noGrp="1"/>
          </p:cNvSpPr>
          <p:nvPr>
            <p:ph type="title"/>
          </p:nvPr>
        </p:nvSpPr>
        <p:spPr>
          <a:xfrm>
            <a:off x="1393310" y="188640"/>
            <a:ext cx="6347048" cy="580926"/>
          </a:xfrm>
          <a:prstGeom prst="rect">
            <a:avLst/>
          </a:prstGeom>
        </p:spPr>
        <p:txBody>
          <a:bodyPr/>
          <a:lstStyle>
            <a:lvl1pPr>
              <a:defRPr sz="2400"/>
            </a:lvl1pPr>
          </a:lstStyle>
          <a:p>
            <a:r>
              <a:rPr lang="zh-CN" altLang="en-US" dirty="0"/>
              <a:t>单击此处编辑母版标题样式</a:t>
            </a:r>
          </a:p>
        </p:txBody>
      </p:sp>
    </p:spTree>
    <p:extLst>
      <p:ext uri="{BB962C8B-B14F-4D97-AF65-F5344CB8AC3E}">
        <p14:creationId xmlns:p14="http://schemas.microsoft.com/office/powerpoint/2010/main" val="1722004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fld id="{EA1E4FE5-70EE-4B63-A07B-985F1B49E5CE}" type="datetime1">
              <a:rPr lang="en-US" smtClean="0"/>
              <a:pPr/>
              <a:t>6/26/2019</a:t>
            </a:fld>
            <a:endParaRPr lang="en-US"/>
          </a:p>
        </p:txBody>
      </p:sp>
      <p:sp>
        <p:nvSpPr>
          <p:cNvPr id="4" name="页脚占位符 3"/>
          <p:cNvSpPr>
            <a:spLocks noGrp="1"/>
          </p:cNvSpPr>
          <p:nvPr>
            <p:ph type="ftr" sz="quarter" idx="11"/>
          </p:nvPr>
        </p:nvSpPr>
        <p:spPr>
          <a:xfrm>
            <a:off x="3124200" y="6356350"/>
            <a:ext cx="2895600" cy="365125"/>
          </a:xfrm>
          <a:prstGeom prst="rect">
            <a:avLst/>
          </a:prstGeom>
        </p:spPr>
        <p:txBody>
          <a:bodyPr/>
          <a:lstStyle/>
          <a:p>
            <a:endParaRPr kumimoji="0" lang="en-US"/>
          </a:p>
        </p:txBody>
      </p:sp>
      <p:sp>
        <p:nvSpPr>
          <p:cNvPr id="5" name="灯片编号占位符 4"/>
          <p:cNvSpPr>
            <a:spLocks noGrp="1"/>
          </p:cNvSpPr>
          <p:nvPr>
            <p:ph type="sldNum" sz="quarter" idx="12"/>
          </p:nvPr>
        </p:nvSpPr>
        <p:spPr/>
        <p:txBody>
          <a:bodyPr/>
          <a:lstStyle/>
          <a:p>
            <a:fld id="{4C0B181F-CDAB-404C-A660-15C015D83A29}" type="slidenum">
              <a:rPr kumimoji="0" lang="en-US" smtClean="0"/>
              <a:pPr/>
              <a:t>‹#›</a:t>
            </a:fld>
            <a:endParaRPr kumimoji="0" lang="en-US"/>
          </a:p>
        </p:txBody>
      </p:sp>
    </p:spTree>
    <p:extLst>
      <p:ext uri="{BB962C8B-B14F-4D97-AF65-F5344CB8AC3E}">
        <p14:creationId xmlns:p14="http://schemas.microsoft.com/office/powerpoint/2010/main" val="1721867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a:xfrm>
            <a:off x="628650" y="6356351"/>
            <a:ext cx="2057400" cy="365125"/>
          </a:xfrm>
          <a:prstGeom prst="rect">
            <a:avLst/>
          </a:prstGeom>
        </p:spPr>
        <p:txBody>
          <a:bodyPr/>
          <a:lstStyle>
            <a:lvl1pPr>
              <a:defRPr/>
            </a:lvl1pPr>
          </a:lstStyle>
          <a:p>
            <a:pPr>
              <a:defRPr/>
            </a:pPr>
            <a:fld id="{E2A4EE6A-246A-4FA9-8C23-B1892AEFD807}" type="datetime1">
              <a:rPr lang="zh-CN" altLang="en-US"/>
              <a:pPr>
                <a:defRPr/>
              </a:pPr>
              <a:t>2019/6/26</a:t>
            </a:fld>
            <a:endParaRPr lang="en-US" altLang="zh-CN"/>
          </a:p>
        </p:txBody>
      </p:sp>
      <p:sp>
        <p:nvSpPr>
          <p:cNvPr id="5" name="页脚占位符 4"/>
          <p:cNvSpPr>
            <a:spLocks noGrp="1"/>
          </p:cNvSpPr>
          <p:nvPr>
            <p:ph type="ftr" sz="quarter" idx="11"/>
          </p:nvPr>
        </p:nvSpPr>
        <p:spPr>
          <a:xfrm>
            <a:off x="3028950" y="6356351"/>
            <a:ext cx="3086100" cy="365125"/>
          </a:xfrm>
          <a:prstGeom prst="rect">
            <a:avLst/>
          </a:prstGeom>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6457950" y="6356351"/>
            <a:ext cx="20574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8052301F-7192-4BC0-BD3E-C9F845315339}" type="slidenum">
              <a:rPr lang="zh-CN" altLang="en-US"/>
              <a:pPr>
                <a:defRPr/>
              </a:pPr>
              <a:t>‹#›</a:t>
            </a:fld>
            <a:endParaRPr lang="en-US" altLang="zh-CN"/>
          </a:p>
        </p:txBody>
      </p:sp>
    </p:spTree>
    <p:extLst>
      <p:ext uri="{BB962C8B-B14F-4D97-AF65-F5344CB8AC3E}">
        <p14:creationId xmlns:p14="http://schemas.microsoft.com/office/powerpoint/2010/main" val="3329019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4" name="Picture 9" descr="F:\logo\国家卫星气象中心标-3.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635629" y="6172200"/>
            <a:ext cx="307975"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userDrawn="1"/>
        </p:nvSpPr>
        <p:spPr>
          <a:xfrm>
            <a:off x="6019800" y="6324797"/>
            <a:ext cx="3124200" cy="169277"/>
          </a:xfrm>
          <a:prstGeom prst="rect">
            <a:avLst/>
          </a:prstGeom>
          <a:noFill/>
        </p:spPr>
        <p:txBody>
          <a:bodyPr lIns="0" tIns="0" rIns="0" bIns="0">
            <a:spAutoFit/>
          </a:bodyPr>
          <a:lstStyle/>
          <a:p>
            <a:pPr>
              <a:defRPr/>
            </a:pPr>
            <a:r>
              <a:rPr lang="en-US" altLang="zh-CN" sz="1100" b="1" dirty="0">
                <a:solidFill>
                  <a:srgbClr val="0066FF"/>
                </a:solidFill>
                <a:latin typeface="Arial"/>
                <a:ea typeface="宋体"/>
              </a:rPr>
              <a:t>National Satellite Meteorological Center ,CMA </a:t>
            </a:r>
            <a:endParaRPr lang="zh-CN" altLang="en-US" sz="1100" b="1" dirty="0">
              <a:solidFill>
                <a:srgbClr val="0066FF"/>
              </a:solidFill>
              <a:latin typeface="Arial"/>
              <a:ea typeface="宋体"/>
            </a:endParaRPr>
          </a:p>
        </p:txBody>
      </p:sp>
      <p:sp>
        <p:nvSpPr>
          <p:cNvPr id="6" name="TextBox 5"/>
          <p:cNvSpPr txBox="1">
            <a:spLocks noChangeArrowheads="1"/>
          </p:cNvSpPr>
          <p:nvPr userDrawn="1"/>
        </p:nvSpPr>
        <p:spPr bwMode="auto">
          <a:xfrm>
            <a:off x="228600" y="6248400"/>
            <a:ext cx="4414838" cy="400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spAutoFit/>
          </a:bodyPr>
          <a:lstStyle>
            <a:lvl1pPr eaLnBrk="0" hangingPunct="0">
              <a:defRPr>
                <a:solidFill>
                  <a:schemeClr val="tx1"/>
                </a:solidFill>
                <a:latin typeface="Arial" charset="0"/>
                <a:ea typeface="宋体" pitchFamily="2" charset="-122"/>
              </a:defRPr>
            </a:lvl1pPr>
            <a:lvl2pPr marL="742950" indent="-285750" eaLnBrk="0" hangingPunct="0">
              <a:defRPr>
                <a:solidFill>
                  <a:schemeClr val="tx1"/>
                </a:solidFill>
                <a:latin typeface="Arial" charset="0"/>
                <a:ea typeface="宋体" pitchFamily="2" charset="-122"/>
              </a:defRPr>
            </a:lvl2pPr>
            <a:lvl3pPr marL="1143000" indent="-228600" eaLnBrk="0" hangingPunct="0">
              <a:defRPr>
                <a:solidFill>
                  <a:schemeClr val="tx1"/>
                </a:solidFill>
                <a:latin typeface="Arial" charset="0"/>
                <a:ea typeface="宋体" pitchFamily="2" charset="-122"/>
              </a:defRPr>
            </a:lvl3pPr>
            <a:lvl4pPr marL="1600200" indent="-228600" eaLnBrk="0" hangingPunct="0">
              <a:defRPr>
                <a:solidFill>
                  <a:schemeClr val="tx1"/>
                </a:solidFill>
                <a:latin typeface="Arial" charset="0"/>
                <a:ea typeface="宋体" pitchFamily="2" charset="-122"/>
              </a:defRPr>
            </a:lvl4pPr>
            <a:lvl5pPr marL="2057400" indent="-228600" eaLnBrk="0" hangingPunct="0">
              <a:defRPr>
                <a:solidFill>
                  <a:schemeClr val="tx1"/>
                </a:solidFill>
                <a:latin typeface="Arial" charset="0"/>
                <a:ea typeface="宋体" pitchFamily="2" charset="-122"/>
              </a:defRPr>
            </a:lvl5pPr>
            <a:lvl6pPr marL="2514600" indent="-228600" eaLnBrk="0" fontAlgn="base" hangingPunct="0">
              <a:spcBef>
                <a:spcPct val="0"/>
              </a:spcBef>
              <a:spcAft>
                <a:spcPct val="0"/>
              </a:spcAft>
              <a:defRPr>
                <a:solidFill>
                  <a:schemeClr val="tx1"/>
                </a:solidFill>
                <a:latin typeface="Arial" charset="0"/>
                <a:ea typeface="宋体" pitchFamily="2" charset="-122"/>
              </a:defRPr>
            </a:lvl6pPr>
            <a:lvl7pPr marL="2971800" indent="-228600" eaLnBrk="0" fontAlgn="base" hangingPunct="0">
              <a:spcBef>
                <a:spcPct val="0"/>
              </a:spcBef>
              <a:spcAft>
                <a:spcPct val="0"/>
              </a:spcAft>
              <a:defRPr>
                <a:solidFill>
                  <a:schemeClr val="tx1"/>
                </a:solidFill>
                <a:latin typeface="Arial" charset="0"/>
                <a:ea typeface="宋体" pitchFamily="2" charset="-122"/>
              </a:defRPr>
            </a:lvl7pPr>
            <a:lvl8pPr marL="3429000" indent="-228600" eaLnBrk="0" fontAlgn="base" hangingPunct="0">
              <a:spcBef>
                <a:spcPct val="0"/>
              </a:spcBef>
              <a:spcAft>
                <a:spcPct val="0"/>
              </a:spcAft>
              <a:defRPr>
                <a:solidFill>
                  <a:schemeClr val="tx1"/>
                </a:solidFill>
                <a:latin typeface="Arial" charset="0"/>
                <a:ea typeface="宋体" pitchFamily="2" charset="-122"/>
              </a:defRPr>
            </a:lvl8pPr>
            <a:lvl9pPr marL="3886200" indent="-228600" eaLnBrk="0" fontAlgn="base" hangingPunct="0">
              <a:spcBef>
                <a:spcPct val="0"/>
              </a:spcBef>
              <a:spcAft>
                <a:spcPct val="0"/>
              </a:spcAft>
              <a:defRPr>
                <a:solidFill>
                  <a:schemeClr val="tx1"/>
                </a:solidFill>
                <a:latin typeface="Arial" charset="0"/>
                <a:ea typeface="宋体" pitchFamily="2" charset="-122"/>
              </a:defRPr>
            </a:lvl9pPr>
          </a:lstStyle>
          <a:p>
            <a:pPr eaLnBrk="1" hangingPunct="1">
              <a:defRPr/>
            </a:pPr>
            <a:r>
              <a:rPr lang="en-US" altLang="zh-CN" sz="1000" b="1" dirty="0" smtClean="0">
                <a:solidFill>
                  <a:srgbClr val="0066FF"/>
                </a:solidFill>
              </a:rPr>
              <a:t>GCOS Science Day</a:t>
            </a:r>
          </a:p>
          <a:p>
            <a:pPr eaLnBrk="1" hangingPunct="1">
              <a:defRPr/>
            </a:pPr>
            <a:r>
              <a:rPr lang="en-US" altLang="zh-CN" sz="1000" b="1" dirty="0" smtClean="0">
                <a:solidFill>
                  <a:srgbClr val="0066FF"/>
                </a:solidFill>
              </a:rPr>
              <a:t>25 Sept, 2017, Hangzhou</a:t>
            </a:r>
            <a:endParaRPr lang="zh-CN" altLang="en-US" sz="1000" b="1" dirty="0" smtClean="0">
              <a:solidFill>
                <a:srgbClr val="0066FF"/>
              </a:solidFill>
            </a:endParaRPr>
          </a:p>
        </p:txBody>
      </p:sp>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9248392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lvl1pPr>
              <a:defRPr lang="en-US" altLang="zh-CN" smtClean="0"/>
            </a:lvl1pPr>
          </a:lstStyle>
          <a:p>
            <a:fld id="{9FFAEF33-08D9-4A11-8174-1C9432F1F27E}" type="datetime1">
              <a:rPr lang="zh-CN" altLang="en-US"/>
              <a:pPr/>
              <a:t>2019/6/26</a:t>
            </a:fld>
            <a:endParaRPr lang="zh-CN" altLang="en-US"/>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lvl1pPr>
              <a:defRPr lang="zh-CN" altLang="en-US" smtClean="0"/>
            </a:lvl1pPr>
          </a:lstStyle>
          <a:p>
            <a:pPr algn="r"/>
            <a:fld id="{229D675E-2284-47B0-8E9F-85873CDEA2C5}" type="slidenum">
              <a:rPr lang="en-US" altLang="zh-CN"/>
              <a:pPr algn="r"/>
              <a:t>‹#›</a:t>
            </a:fld>
            <a:endParaRPr lang="en-US"/>
          </a:p>
        </p:txBody>
      </p:sp>
    </p:spTree>
    <p:extLst>
      <p:ext uri="{BB962C8B-B14F-4D97-AF65-F5344CB8AC3E}">
        <p14:creationId xmlns:p14="http://schemas.microsoft.com/office/powerpoint/2010/main" val="145858551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47"/>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21915" indent="0" algn="ctr">
              <a:buNone/>
              <a:defRPr/>
            </a:lvl2pPr>
            <a:lvl3pPr marL="843830" indent="0" algn="ctr">
              <a:buNone/>
              <a:defRPr/>
            </a:lvl3pPr>
            <a:lvl4pPr marL="1265744" indent="0" algn="ctr">
              <a:buNone/>
              <a:defRPr/>
            </a:lvl4pPr>
            <a:lvl5pPr marL="1687658" indent="0" algn="ctr">
              <a:buNone/>
              <a:defRPr/>
            </a:lvl5pPr>
            <a:lvl6pPr marL="2109572" indent="0" algn="ctr">
              <a:buNone/>
              <a:defRPr/>
            </a:lvl6pPr>
            <a:lvl7pPr marL="2531487" indent="0" algn="ctr">
              <a:buNone/>
              <a:defRPr/>
            </a:lvl7pPr>
            <a:lvl8pPr marL="2953402" indent="0" algn="ctr">
              <a:buNone/>
              <a:defRPr/>
            </a:lvl8pPr>
            <a:lvl9pPr marL="3375317"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fld id="{5C85CAED-E14A-4235-B4B7-2B40472DC7DB}" type="datetimeFigureOut">
              <a:rPr lang="zh-CN" altLang="en-US" smtClean="0"/>
              <a:pPr/>
              <a:t>2019/6/26</a:t>
            </a:fld>
            <a:endParaRPr lang="zh-CN" altLang="en-US"/>
          </a:p>
        </p:txBody>
      </p:sp>
      <p:sp>
        <p:nvSpPr>
          <p:cNvPr id="5" name="Rectangle 5"/>
          <p:cNvSpPr>
            <a:spLocks noGrp="1" noChangeArrowheads="1"/>
          </p:cNvSpPr>
          <p:nvPr>
            <p:ph type="ftr" sz="quarter" idx="11"/>
          </p:nvPr>
        </p:nvSpPr>
        <p:spPr>
          <a:ln/>
        </p:spPr>
        <p:txBody>
          <a:bodyPr/>
          <a:lstStyle>
            <a:lvl1pPr>
              <a:defRPr/>
            </a:lvl1pPr>
          </a:lstStyle>
          <a:p>
            <a:endParaRPr lang="zh-CN" altLang="en-US"/>
          </a:p>
        </p:txBody>
      </p:sp>
      <p:sp>
        <p:nvSpPr>
          <p:cNvPr id="6" name="Rectangle 6"/>
          <p:cNvSpPr>
            <a:spLocks noGrp="1" noChangeArrowheads="1"/>
          </p:cNvSpPr>
          <p:nvPr>
            <p:ph type="sldNum" sz="quarter" idx="12"/>
          </p:nvPr>
        </p:nvSpPr>
        <p:spPr>
          <a:ln/>
        </p:spPr>
        <p:txBody>
          <a:bodyPr/>
          <a:lstStyle>
            <a:lvl1pPr>
              <a:defRPr/>
            </a:lvl1pPr>
          </a:lstStyle>
          <a:p>
            <a:fld id="{8FB21048-D770-4E17-A88F-BB1F565A0EC2}" type="slidenum">
              <a:rPr lang="zh-CN" altLang="en-US" smtClean="0"/>
              <a:pPr/>
              <a:t>‹#›</a:t>
            </a:fld>
            <a:endParaRPr lang="zh-CN" altLang="en-US"/>
          </a:p>
        </p:txBody>
      </p:sp>
    </p:spTree>
    <p:extLst>
      <p:ext uri="{BB962C8B-B14F-4D97-AF65-F5344CB8AC3E}">
        <p14:creationId xmlns:p14="http://schemas.microsoft.com/office/powerpoint/2010/main" val="321972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3" name="TextBox 6"/>
          <p:cNvSpPr txBox="1">
            <a:spLocks noChangeArrowheads="1"/>
          </p:cNvSpPr>
          <p:nvPr userDrawn="1"/>
        </p:nvSpPr>
        <p:spPr bwMode="auto">
          <a:xfrm>
            <a:off x="2378087" y="260351"/>
            <a:ext cx="4392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endParaRPr lang="zh-CN" altLang="en-US">
              <a:solidFill>
                <a:prstClr val="black"/>
              </a:solidFill>
            </a:endParaRPr>
          </a:p>
        </p:txBody>
      </p:sp>
      <p:sp>
        <p:nvSpPr>
          <p:cNvPr id="14" name="标题 13"/>
          <p:cNvSpPr>
            <a:spLocks noGrp="1"/>
          </p:cNvSpPr>
          <p:nvPr>
            <p:ph type="title"/>
          </p:nvPr>
        </p:nvSpPr>
        <p:spPr>
          <a:xfrm>
            <a:off x="1393310" y="188644"/>
            <a:ext cx="6347048" cy="580927"/>
          </a:xfrm>
          <a:prstGeom prst="rect">
            <a:avLst/>
          </a:prstGeom>
        </p:spPr>
        <p:txBody>
          <a:bodyPr/>
          <a:lstStyle>
            <a:lvl1pPr>
              <a:defRPr sz="2400"/>
            </a:lvl1pPr>
          </a:lstStyle>
          <a:p>
            <a:r>
              <a:rPr lang="zh-CN" altLang="en-US" dirty="0"/>
              <a:t>单击此处编辑母版标题样式</a:t>
            </a:r>
          </a:p>
        </p:txBody>
      </p:sp>
    </p:spTree>
    <p:extLst>
      <p:ext uri="{BB962C8B-B14F-4D97-AF65-F5344CB8AC3E}">
        <p14:creationId xmlns:p14="http://schemas.microsoft.com/office/powerpoint/2010/main" val="4039714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ctr" anchorCtr="0" compatLnSpc="1">
            <a:prstTxWarp prst="textNoShape">
              <a:avLst/>
            </a:prstTxWarp>
          </a:bodyPr>
          <a:lstStyle/>
          <a:p>
            <a:pPr lvl="0"/>
            <a:r>
              <a:rPr lang="zh-CN" altLang="en-US" smtClean="0"/>
              <a:t>单击此处编辑母版标题样式</a:t>
            </a:r>
          </a:p>
        </p:txBody>
      </p:sp>
      <p:sp>
        <p:nvSpPr>
          <p:cNvPr id="3075" name="Rectangle 3"/>
          <p:cNvSpPr>
            <a:spLocks noGrp="1" noChangeArrowheads="1"/>
          </p:cNvSpPr>
          <p:nvPr>
            <p:ph type="body" idx="1"/>
          </p:nvPr>
        </p:nvSpPr>
        <p:spPr bwMode="auto">
          <a:xfrm>
            <a:off x="457200" y="1600206"/>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p>
        </p:txBody>
      </p:sp>
      <p:sp>
        <p:nvSpPr>
          <p:cNvPr id="11268" name="Rectangle 4"/>
          <p:cNvSpPr>
            <a:spLocks noGrp="1" noChangeArrowheads="1"/>
          </p:cNvSpPr>
          <p:nvPr>
            <p:ph type="dt" sz="half" idx="2"/>
          </p:nvPr>
        </p:nvSpPr>
        <p:spPr bwMode="auto">
          <a:xfrm>
            <a:off x="134938" y="6538913"/>
            <a:ext cx="2133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lvl1pPr>
              <a:defRPr lang="zh-CN" altLang="en-US" sz="1000" b="1" kern="1200">
                <a:solidFill>
                  <a:srgbClr val="0066FF"/>
                </a:solidFill>
                <a:latin typeface="Arial" charset="0"/>
                <a:ea typeface="宋体" pitchFamily="2" charset="-122"/>
                <a:cs typeface="+mn-cs"/>
              </a:defRPr>
            </a:lvl1pPr>
          </a:lstStyle>
          <a:p>
            <a:pPr>
              <a:defRPr/>
            </a:pPr>
            <a:r>
              <a:rPr lang="en-US" altLang="zh-CN" dirty="0" smtClean="0"/>
              <a:t>2/11/2016</a:t>
            </a:r>
            <a:endParaRPr lang="en-US" dirty="0"/>
          </a:p>
        </p:txBody>
      </p:sp>
      <p:sp>
        <p:nvSpPr>
          <p:cNvPr id="11270" name="Rectangle 6"/>
          <p:cNvSpPr>
            <a:spLocks noGrp="1" noChangeArrowheads="1"/>
          </p:cNvSpPr>
          <p:nvPr>
            <p:ph type="sldNum" sz="quarter" idx="4"/>
          </p:nvPr>
        </p:nvSpPr>
        <p:spPr bwMode="auto">
          <a:xfrm>
            <a:off x="6831013" y="6538913"/>
            <a:ext cx="2133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lvl1pPr algn="r">
              <a:defRPr lang="en-US" altLang="zh-CN" sz="1000" b="1" kern="1200">
                <a:solidFill>
                  <a:srgbClr val="0066FF"/>
                </a:solidFill>
                <a:latin typeface="Arial" charset="0"/>
                <a:ea typeface="宋体" pitchFamily="2" charset="-122"/>
                <a:cs typeface="+mn-cs"/>
              </a:defRPr>
            </a:lvl1pPr>
          </a:lstStyle>
          <a:p>
            <a:pPr>
              <a:defRPr/>
            </a:pPr>
            <a:fld id="{02E8B1ED-B719-42AE-8437-DD38C204E552}" type="slidenum">
              <a:rPr/>
              <a:pPr>
                <a:defRPr/>
              </a:pPr>
              <a:t>‹#›</a:t>
            </a:fld>
            <a:endParaRPr lang="zh-CN" altLang="en-US" dirty="0"/>
          </a:p>
        </p:txBody>
      </p:sp>
      <p:pic>
        <p:nvPicPr>
          <p:cNvPr id="3079" name="Picture 5" descr="E:\文档\局徽01.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5095" y="115890"/>
            <a:ext cx="795337"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9" descr="F:\logo\国家卫星气象中心标-3.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93113" y="127000"/>
            <a:ext cx="571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951541"/>
      </p:ext>
    </p:extLst>
  </p:cSld>
  <p:clrMap bg1="lt1" tx1="dk1" bg2="lt2" tx2="dk2" accent1="accent1" accent2="accent2" accent3="accent3" accent4="accent4" accent5="accent5" accent6="accent6" hlink="hlink" folHlink="folHlink"/>
  <p:sldLayoutIdLst>
    <p:sldLayoutId id="2147484451" r:id="rId1"/>
    <p:sldLayoutId id="2147484502" r:id="rId2"/>
    <p:sldLayoutId id="2147484529" r:id="rId3"/>
    <p:sldLayoutId id="2147484670" r:id="rId4"/>
    <p:sldLayoutId id="2147484671" r:id="rId5"/>
  </p:sldLayoutIdLst>
  <p:timing>
    <p:tnLst>
      <p:par>
        <p:cTn id="1" dur="indefinite" restart="never" nodeType="tmRoot"/>
      </p:par>
    </p:tnLst>
  </p:timing>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170" algn="ctr" rtl="0" fontAlgn="base">
        <a:spcBef>
          <a:spcPct val="0"/>
        </a:spcBef>
        <a:spcAft>
          <a:spcPct val="0"/>
        </a:spcAft>
        <a:defRPr sz="4400">
          <a:solidFill>
            <a:schemeClr val="tx2"/>
          </a:solidFill>
          <a:latin typeface="Arial" charset="0"/>
          <a:ea typeface="宋体" pitchFamily="2" charset="-122"/>
        </a:defRPr>
      </a:lvl6pPr>
      <a:lvl7pPr marL="914342" algn="ctr" rtl="0" fontAlgn="base">
        <a:spcBef>
          <a:spcPct val="0"/>
        </a:spcBef>
        <a:spcAft>
          <a:spcPct val="0"/>
        </a:spcAft>
        <a:defRPr sz="4400">
          <a:solidFill>
            <a:schemeClr val="tx2"/>
          </a:solidFill>
          <a:latin typeface="Arial" charset="0"/>
          <a:ea typeface="宋体" pitchFamily="2" charset="-122"/>
        </a:defRPr>
      </a:lvl7pPr>
      <a:lvl8pPr marL="1371512" algn="ctr" rtl="0" fontAlgn="base">
        <a:spcBef>
          <a:spcPct val="0"/>
        </a:spcBef>
        <a:spcAft>
          <a:spcPct val="0"/>
        </a:spcAft>
        <a:defRPr sz="4400">
          <a:solidFill>
            <a:schemeClr val="tx2"/>
          </a:solidFill>
          <a:latin typeface="Arial" charset="0"/>
          <a:ea typeface="宋体" pitchFamily="2" charset="-122"/>
        </a:defRPr>
      </a:lvl8pPr>
      <a:lvl9pPr marL="1828683" algn="ctr" rtl="0" fontAlgn="base">
        <a:spcBef>
          <a:spcPct val="0"/>
        </a:spcBef>
        <a:spcAft>
          <a:spcPct val="0"/>
        </a:spcAft>
        <a:defRPr sz="4400">
          <a:solidFill>
            <a:schemeClr val="tx2"/>
          </a:solidFill>
          <a:latin typeface="Arial" charset="0"/>
          <a:ea typeface="宋体" pitchFamily="2" charset="-122"/>
        </a:defRPr>
      </a:lvl9pPr>
    </p:titleStyle>
    <p:bodyStyle>
      <a:lvl1pPr marL="342878" indent="-342878" algn="l" rtl="0" eaLnBrk="0" fontAlgn="base" hangingPunct="0">
        <a:spcBef>
          <a:spcPct val="20000"/>
        </a:spcBef>
        <a:spcAft>
          <a:spcPct val="0"/>
        </a:spcAft>
        <a:buChar char="•"/>
        <a:defRPr sz="3200">
          <a:solidFill>
            <a:schemeClr val="tx1"/>
          </a:solidFill>
          <a:latin typeface="+mn-lt"/>
          <a:ea typeface="+mn-ea"/>
          <a:cs typeface="+mn-cs"/>
        </a:defRPr>
      </a:lvl1pPr>
      <a:lvl2pPr marL="742903" indent="-285732" algn="l" rtl="0" eaLnBrk="0" fontAlgn="base" hangingPunct="0">
        <a:spcBef>
          <a:spcPct val="20000"/>
        </a:spcBef>
        <a:spcAft>
          <a:spcPct val="0"/>
        </a:spcAft>
        <a:buChar char="–"/>
        <a:defRPr sz="2800">
          <a:solidFill>
            <a:schemeClr val="tx1"/>
          </a:solidFill>
          <a:latin typeface="+mn-lt"/>
          <a:ea typeface="+mn-ea"/>
        </a:defRPr>
      </a:lvl2pPr>
      <a:lvl3pPr marL="1142927" indent="-228585" algn="l" rtl="0" eaLnBrk="0" fontAlgn="base" hangingPunct="0">
        <a:spcBef>
          <a:spcPct val="20000"/>
        </a:spcBef>
        <a:spcAft>
          <a:spcPct val="0"/>
        </a:spcAft>
        <a:buChar char="•"/>
        <a:defRPr sz="2400">
          <a:solidFill>
            <a:schemeClr val="tx1"/>
          </a:solidFill>
          <a:latin typeface="+mn-lt"/>
          <a:ea typeface="+mn-ea"/>
        </a:defRPr>
      </a:lvl3pPr>
      <a:lvl4pPr marL="1600097" indent="-228585" algn="l" rtl="0" eaLnBrk="0" fontAlgn="base" hangingPunct="0">
        <a:spcBef>
          <a:spcPct val="20000"/>
        </a:spcBef>
        <a:spcAft>
          <a:spcPct val="0"/>
        </a:spcAft>
        <a:buChar char="–"/>
        <a:defRPr sz="2000">
          <a:solidFill>
            <a:schemeClr val="tx1"/>
          </a:solidFill>
          <a:latin typeface="+mn-lt"/>
          <a:ea typeface="+mn-ea"/>
        </a:defRPr>
      </a:lvl4pPr>
      <a:lvl5pPr marL="2057268" indent="-228585" algn="l" rtl="0" eaLnBrk="0" fontAlgn="base" hangingPunct="0">
        <a:spcBef>
          <a:spcPct val="20000"/>
        </a:spcBef>
        <a:spcAft>
          <a:spcPct val="0"/>
        </a:spcAft>
        <a:buChar char="»"/>
        <a:defRPr sz="2000">
          <a:solidFill>
            <a:schemeClr val="tx1"/>
          </a:solidFill>
          <a:latin typeface="+mn-lt"/>
          <a:ea typeface="+mn-ea"/>
        </a:defRPr>
      </a:lvl5pPr>
      <a:lvl6pPr marL="2514439" indent="-228585" algn="l" rtl="0" fontAlgn="base">
        <a:spcBef>
          <a:spcPct val="20000"/>
        </a:spcBef>
        <a:spcAft>
          <a:spcPct val="0"/>
        </a:spcAft>
        <a:buChar char="»"/>
        <a:defRPr sz="2000">
          <a:solidFill>
            <a:schemeClr val="tx1"/>
          </a:solidFill>
          <a:latin typeface="+mn-lt"/>
          <a:ea typeface="+mn-ea"/>
        </a:defRPr>
      </a:lvl6pPr>
      <a:lvl7pPr marL="2971610" indent="-228585" algn="l" rtl="0" fontAlgn="base">
        <a:spcBef>
          <a:spcPct val="20000"/>
        </a:spcBef>
        <a:spcAft>
          <a:spcPct val="0"/>
        </a:spcAft>
        <a:buChar char="»"/>
        <a:defRPr sz="2000">
          <a:solidFill>
            <a:schemeClr val="tx1"/>
          </a:solidFill>
          <a:latin typeface="+mn-lt"/>
          <a:ea typeface="+mn-ea"/>
        </a:defRPr>
      </a:lvl7pPr>
      <a:lvl8pPr marL="3428781" indent="-228585" algn="l" rtl="0" fontAlgn="base">
        <a:spcBef>
          <a:spcPct val="20000"/>
        </a:spcBef>
        <a:spcAft>
          <a:spcPct val="0"/>
        </a:spcAft>
        <a:buChar char="»"/>
        <a:defRPr sz="2000">
          <a:solidFill>
            <a:schemeClr val="tx1"/>
          </a:solidFill>
          <a:latin typeface="+mn-lt"/>
          <a:ea typeface="+mn-ea"/>
        </a:defRPr>
      </a:lvl8pPr>
      <a:lvl9pPr marL="3885951" indent="-228585"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ctr" anchorCtr="0" compatLnSpc="1">
            <a:prstTxWarp prst="textNoShape">
              <a:avLst/>
            </a:prstTxWarp>
          </a:bodyPr>
          <a:lstStyle/>
          <a:p>
            <a:pPr lvl="0"/>
            <a:r>
              <a:rPr lang="zh-CN" altLang="en-US" smtClean="0"/>
              <a:t>单击此处编辑母版标题样式</a:t>
            </a:r>
          </a:p>
        </p:txBody>
      </p:sp>
      <p:sp>
        <p:nvSpPr>
          <p:cNvPr id="2051" name="Rectangle 3"/>
          <p:cNvSpPr>
            <a:spLocks noGrp="1" noChangeArrowheads="1"/>
          </p:cNvSpPr>
          <p:nvPr>
            <p:ph type="body" idx="1"/>
          </p:nvPr>
        </p:nvSpPr>
        <p:spPr bwMode="auto">
          <a:xfrm>
            <a:off x="457200" y="1905001"/>
            <a:ext cx="82296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lvl1pPr>
              <a:defRPr lang="zh-CN" altLang="en-US" sz="1000" b="1" smtClean="0">
                <a:solidFill>
                  <a:srgbClr val="0066FF"/>
                </a:solidFill>
                <a:latin typeface="Arial" charset="0"/>
              </a:defRPr>
            </a:lvl1pPr>
          </a:lstStyle>
          <a:p>
            <a:fld id="{032639B4-E6FC-4D93-9F6E-E87AA54D8F66}" type="datetime1">
              <a:rPr lang="en-US" altLang="zh-CN"/>
              <a:pPr/>
              <a:t>6/26/2019</a:t>
            </a:fld>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2" tIns="45711" rIns="91422" bIns="45711" numCol="1" anchor="t" anchorCtr="0" compatLnSpc="1">
            <a:prstTxWarp prst="textNoShape">
              <a:avLst/>
            </a:prstTxWarp>
          </a:bodyPr>
          <a:lstStyle>
            <a:lvl1pPr algn="ctr">
              <a:defRPr sz="1400">
                <a:solidFill>
                  <a:srgbClr val="000000"/>
                </a:solidFill>
                <a:latin typeface="Arial" charset="0"/>
                <a:ea typeface="宋体" pitchFamily="2"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lvl1pPr>
              <a:defRPr lang="en-US" altLang="zh-CN" sz="1000" b="1" smtClean="0">
                <a:solidFill>
                  <a:srgbClr val="0066FF"/>
                </a:solidFill>
                <a:latin typeface="Arial" charset="0"/>
              </a:defRPr>
            </a:lvl1pPr>
          </a:lstStyle>
          <a:p>
            <a:pPr algn="r"/>
            <a:fld id="{181091F5-1347-4116-B0A4-A44B7325EFE4}" type="slidenum">
              <a:rPr/>
              <a:pPr algn="r"/>
              <a:t>‹#›</a:t>
            </a:fld>
            <a:endParaRPr lang="zh-CN" altLang="en-US" dirty="0"/>
          </a:p>
        </p:txBody>
      </p:sp>
      <p:sp>
        <p:nvSpPr>
          <p:cNvPr id="2055" name="Line 7"/>
          <p:cNvSpPr>
            <a:spLocks noChangeShapeType="1"/>
          </p:cNvSpPr>
          <p:nvPr/>
        </p:nvSpPr>
        <p:spPr bwMode="auto">
          <a:xfrm>
            <a:off x="457200" y="1600200"/>
            <a:ext cx="5715000" cy="0"/>
          </a:xfrm>
          <a:prstGeom prst="line">
            <a:avLst/>
          </a:prstGeom>
          <a:noFill/>
          <a:ln w="88900">
            <a:solidFill>
              <a:srgbClr val="FF0000"/>
            </a:solidFill>
            <a:round/>
            <a:headEnd/>
            <a:tailEnd/>
          </a:ln>
          <a:extLst>
            <a:ext uri="{909E8E84-426E-40DD-AFC4-6F175D3DCCD1}">
              <a14:hiddenFill xmlns:a14="http://schemas.microsoft.com/office/drawing/2010/main">
                <a:noFill/>
              </a14:hiddenFill>
            </a:ext>
          </a:extLst>
        </p:spPr>
        <p:txBody>
          <a:bodyPr lIns="91422" tIns="45711" rIns="91422" bIns="45711"/>
          <a:lstStyle/>
          <a:p>
            <a:endParaRPr lang="zh-CN" altLang="en-US">
              <a:solidFill>
                <a:srgbClr val="000000"/>
              </a:solidFill>
              <a:latin typeface="Arial"/>
              <a:ea typeface="宋体"/>
            </a:endParaRPr>
          </a:p>
        </p:txBody>
      </p:sp>
    </p:spTree>
    <p:extLst>
      <p:ext uri="{BB962C8B-B14F-4D97-AF65-F5344CB8AC3E}">
        <p14:creationId xmlns:p14="http://schemas.microsoft.com/office/powerpoint/2010/main" val="3420240295"/>
      </p:ext>
    </p:extLst>
  </p:cSld>
  <p:clrMap bg1="lt1" tx1="dk1" bg2="lt2" tx2="dk2" accent1="accent1" accent2="accent2" accent3="accent3" accent4="accent4" accent5="accent5" accent6="accent6" hlink="hlink" folHlink="folHlink"/>
  <p:sldLayoutIdLst>
    <p:sldLayoutId id="2147484500" r:id="rId1"/>
    <p:sldLayoutId id="2147484501" r:id="rId2"/>
  </p:sldLayoutIdLst>
  <p:timing>
    <p:tnLst>
      <p:par>
        <p:cTn id="1" dur="indefinite" restart="never" nodeType="tmRoot"/>
      </p:par>
    </p:tnLst>
  </p:timing>
  <p:hf hdr="0" ftr="0"/>
  <p:txStyles>
    <p:titleStyle>
      <a:lvl1pPr algn="l" rtl="0" eaLnBrk="0" fontAlgn="base" hangingPunct="0">
        <a:spcBef>
          <a:spcPct val="0"/>
        </a:spcBef>
        <a:spcAft>
          <a:spcPct val="0"/>
        </a:spcAft>
        <a:defRPr sz="3200" b="1">
          <a:solidFill>
            <a:srgbClr val="0000CC"/>
          </a:solidFill>
          <a:latin typeface="+mj-lt"/>
          <a:ea typeface="+mj-ea"/>
          <a:cs typeface="+mj-cs"/>
        </a:defRPr>
      </a:lvl1pPr>
      <a:lvl2pPr algn="l" rtl="0" eaLnBrk="0" fontAlgn="base" hangingPunct="0">
        <a:spcBef>
          <a:spcPct val="0"/>
        </a:spcBef>
        <a:spcAft>
          <a:spcPct val="0"/>
        </a:spcAft>
        <a:defRPr sz="3200" b="1">
          <a:solidFill>
            <a:srgbClr val="0000CC"/>
          </a:solidFill>
          <a:latin typeface="Arial" charset="0"/>
          <a:ea typeface="华文细黑" pitchFamily="2" charset="-122"/>
        </a:defRPr>
      </a:lvl2pPr>
      <a:lvl3pPr algn="l" rtl="0" eaLnBrk="0" fontAlgn="base" hangingPunct="0">
        <a:spcBef>
          <a:spcPct val="0"/>
        </a:spcBef>
        <a:spcAft>
          <a:spcPct val="0"/>
        </a:spcAft>
        <a:defRPr sz="3200" b="1">
          <a:solidFill>
            <a:srgbClr val="0000CC"/>
          </a:solidFill>
          <a:latin typeface="Arial" charset="0"/>
          <a:ea typeface="华文细黑" pitchFamily="2" charset="-122"/>
        </a:defRPr>
      </a:lvl3pPr>
      <a:lvl4pPr algn="l" rtl="0" eaLnBrk="0" fontAlgn="base" hangingPunct="0">
        <a:spcBef>
          <a:spcPct val="0"/>
        </a:spcBef>
        <a:spcAft>
          <a:spcPct val="0"/>
        </a:spcAft>
        <a:defRPr sz="3200" b="1">
          <a:solidFill>
            <a:srgbClr val="0000CC"/>
          </a:solidFill>
          <a:latin typeface="Arial" charset="0"/>
          <a:ea typeface="华文细黑" pitchFamily="2" charset="-122"/>
        </a:defRPr>
      </a:lvl4pPr>
      <a:lvl5pPr algn="l" rtl="0" eaLnBrk="0" fontAlgn="base" hangingPunct="0">
        <a:spcBef>
          <a:spcPct val="0"/>
        </a:spcBef>
        <a:spcAft>
          <a:spcPct val="0"/>
        </a:spcAft>
        <a:defRPr sz="3200" b="1">
          <a:solidFill>
            <a:srgbClr val="0000CC"/>
          </a:solidFill>
          <a:latin typeface="Arial" charset="0"/>
          <a:ea typeface="华文细黑" pitchFamily="2" charset="-122"/>
        </a:defRPr>
      </a:lvl5pPr>
      <a:lvl6pPr marL="457170" algn="l" rtl="0" eaLnBrk="1" fontAlgn="base" hangingPunct="1">
        <a:spcBef>
          <a:spcPct val="0"/>
        </a:spcBef>
        <a:spcAft>
          <a:spcPct val="0"/>
        </a:spcAft>
        <a:defRPr sz="3200" b="1">
          <a:solidFill>
            <a:srgbClr val="0000CC"/>
          </a:solidFill>
          <a:latin typeface="Arial" charset="0"/>
          <a:ea typeface="华文细黑" pitchFamily="2" charset="-122"/>
        </a:defRPr>
      </a:lvl6pPr>
      <a:lvl7pPr marL="914342" algn="l" rtl="0" eaLnBrk="1" fontAlgn="base" hangingPunct="1">
        <a:spcBef>
          <a:spcPct val="0"/>
        </a:spcBef>
        <a:spcAft>
          <a:spcPct val="0"/>
        </a:spcAft>
        <a:defRPr sz="3200" b="1">
          <a:solidFill>
            <a:srgbClr val="0000CC"/>
          </a:solidFill>
          <a:latin typeface="Arial" charset="0"/>
          <a:ea typeface="华文细黑" pitchFamily="2" charset="-122"/>
        </a:defRPr>
      </a:lvl7pPr>
      <a:lvl8pPr marL="1371512" algn="l" rtl="0" eaLnBrk="1" fontAlgn="base" hangingPunct="1">
        <a:spcBef>
          <a:spcPct val="0"/>
        </a:spcBef>
        <a:spcAft>
          <a:spcPct val="0"/>
        </a:spcAft>
        <a:defRPr sz="3200" b="1">
          <a:solidFill>
            <a:srgbClr val="0000CC"/>
          </a:solidFill>
          <a:latin typeface="Arial" charset="0"/>
          <a:ea typeface="华文细黑" pitchFamily="2" charset="-122"/>
        </a:defRPr>
      </a:lvl8pPr>
      <a:lvl9pPr marL="1828683" algn="l" rtl="0" eaLnBrk="1" fontAlgn="base" hangingPunct="1">
        <a:spcBef>
          <a:spcPct val="0"/>
        </a:spcBef>
        <a:spcAft>
          <a:spcPct val="0"/>
        </a:spcAft>
        <a:defRPr sz="3200" b="1">
          <a:solidFill>
            <a:srgbClr val="0000CC"/>
          </a:solidFill>
          <a:latin typeface="Arial" charset="0"/>
          <a:ea typeface="华文细黑" pitchFamily="2" charset="-122"/>
        </a:defRPr>
      </a:lvl9pPr>
    </p:titleStyle>
    <p:bodyStyle>
      <a:lvl1pPr marL="342878" indent="-342878" algn="l" rtl="0" eaLnBrk="0" fontAlgn="base" hangingPunct="0">
        <a:spcBef>
          <a:spcPct val="20000"/>
        </a:spcBef>
        <a:spcAft>
          <a:spcPct val="0"/>
        </a:spcAft>
        <a:buChar char="•"/>
        <a:defRPr sz="3200">
          <a:solidFill>
            <a:schemeClr val="tx1"/>
          </a:solidFill>
          <a:latin typeface="+mn-lt"/>
          <a:ea typeface="+mn-ea"/>
          <a:cs typeface="+mn-cs"/>
        </a:defRPr>
      </a:lvl1pPr>
      <a:lvl2pPr marL="742903" indent="-285732" algn="l" rtl="0" eaLnBrk="0" fontAlgn="base" hangingPunct="0">
        <a:spcBef>
          <a:spcPct val="20000"/>
        </a:spcBef>
        <a:spcAft>
          <a:spcPct val="0"/>
        </a:spcAft>
        <a:buChar char="–"/>
        <a:defRPr sz="2800">
          <a:solidFill>
            <a:schemeClr val="tx1"/>
          </a:solidFill>
          <a:latin typeface="+mn-lt"/>
          <a:ea typeface="+mn-ea"/>
        </a:defRPr>
      </a:lvl2pPr>
      <a:lvl3pPr marL="1142927" indent="-228585" algn="l" rtl="0" eaLnBrk="0" fontAlgn="base" hangingPunct="0">
        <a:spcBef>
          <a:spcPct val="20000"/>
        </a:spcBef>
        <a:spcAft>
          <a:spcPct val="0"/>
        </a:spcAft>
        <a:buChar char="•"/>
        <a:defRPr sz="2400">
          <a:solidFill>
            <a:schemeClr val="tx1"/>
          </a:solidFill>
          <a:latin typeface="+mn-lt"/>
          <a:ea typeface="+mn-ea"/>
        </a:defRPr>
      </a:lvl3pPr>
      <a:lvl4pPr marL="1600097" indent="-228585" algn="l" rtl="0" eaLnBrk="0" fontAlgn="base" hangingPunct="0">
        <a:spcBef>
          <a:spcPct val="20000"/>
        </a:spcBef>
        <a:spcAft>
          <a:spcPct val="0"/>
        </a:spcAft>
        <a:buChar char="–"/>
        <a:defRPr sz="2000">
          <a:solidFill>
            <a:schemeClr val="tx1"/>
          </a:solidFill>
          <a:latin typeface="+mn-lt"/>
          <a:ea typeface="+mn-ea"/>
        </a:defRPr>
      </a:lvl4pPr>
      <a:lvl5pPr marL="2057268" indent="-228585" algn="l" rtl="0" eaLnBrk="0" fontAlgn="base" hangingPunct="0">
        <a:spcBef>
          <a:spcPct val="20000"/>
        </a:spcBef>
        <a:spcAft>
          <a:spcPct val="0"/>
        </a:spcAft>
        <a:buChar char="»"/>
        <a:defRPr sz="2000">
          <a:solidFill>
            <a:schemeClr val="tx1"/>
          </a:solidFill>
          <a:latin typeface="+mn-lt"/>
          <a:ea typeface="+mn-ea"/>
        </a:defRPr>
      </a:lvl5pPr>
      <a:lvl6pPr marL="2514439" indent="-228585" algn="l" rtl="0" eaLnBrk="1" fontAlgn="base" hangingPunct="1">
        <a:spcBef>
          <a:spcPct val="20000"/>
        </a:spcBef>
        <a:spcAft>
          <a:spcPct val="0"/>
        </a:spcAft>
        <a:buChar char="»"/>
        <a:defRPr sz="2000">
          <a:solidFill>
            <a:schemeClr val="tx1"/>
          </a:solidFill>
          <a:latin typeface="+mn-lt"/>
          <a:ea typeface="+mn-ea"/>
        </a:defRPr>
      </a:lvl6pPr>
      <a:lvl7pPr marL="2971610" indent="-228585" algn="l" rtl="0" eaLnBrk="1" fontAlgn="base" hangingPunct="1">
        <a:spcBef>
          <a:spcPct val="20000"/>
        </a:spcBef>
        <a:spcAft>
          <a:spcPct val="0"/>
        </a:spcAft>
        <a:buChar char="»"/>
        <a:defRPr sz="2000">
          <a:solidFill>
            <a:schemeClr val="tx1"/>
          </a:solidFill>
          <a:latin typeface="+mn-lt"/>
          <a:ea typeface="+mn-ea"/>
        </a:defRPr>
      </a:lvl7pPr>
      <a:lvl8pPr marL="3428781" indent="-228585" algn="l" rtl="0" eaLnBrk="1" fontAlgn="base" hangingPunct="1">
        <a:spcBef>
          <a:spcPct val="20000"/>
        </a:spcBef>
        <a:spcAft>
          <a:spcPct val="0"/>
        </a:spcAft>
        <a:buChar char="»"/>
        <a:defRPr sz="2000">
          <a:solidFill>
            <a:schemeClr val="tx1"/>
          </a:solidFill>
          <a:latin typeface="+mn-lt"/>
          <a:ea typeface="+mn-ea"/>
        </a:defRPr>
      </a:lvl8pPr>
      <a:lvl9pPr marL="3885951" indent="-228585" algn="l" rtl="0" eaLnBrk="1" fontAlgn="base" hangingPunct="1">
        <a:spcBef>
          <a:spcPct val="20000"/>
        </a:spcBef>
        <a:spcAft>
          <a:spcPct val="0"/>
        </a:spcAft>
        <a:buChar char="»"/>
        <a:defRPr sz="2000">
          <a:solidFill>
            <a:schemeClr val="tx1"/>
          </a:solidFill>
          <a:latin typeface="+mn-lt"/>
          <a:ea typeface="+mn-ea"/>
        </a:defRPr>
      </a:lvl9pPr>
    </p:bodyStyle>
    <p:otherStyle>
      <a:defPPr>
        <a:defRPr lang="zh-CN"/>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5"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905009"/>
            <a:ext cx="82296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defRPr sz="1292">
                <a:solidFill>
                  <a:srgbClr val="000000"/>
                </a:solidFill>
                <a:latin typeface="Arial" charset="0"/>
                <a:ea typeface="宋体" pitchFamily="2" charset="-122"/>
              </a:defRPr>
            </a:lvl1pPr>
          </a:lstStyle>
          <a:p>
            <a:pPr fontAlgn="auto">
              <a:spcBef>
                <a:spcPts val="0"/>
              </a:spcBef>
              <a:spcAft>
                <a:spcPts val="0"/>
              </a:spcAft>
            </a:pPr>
            <a:fld id="{5C85CAED-E14A-4235-B4B7-2B40472DC7DB}" type="datetimeFigureOut">
              <a:rPr lang="zh-CN" altLang="en-US" smtClean="0"/>
              <a:pPr fontAlgn="auto">
                <a:spcBef>
                  <a:spcPts val="0"/>
                </a:spcBef>
                <a:spcAft>
                  <a:spcPts val="0"/>
                </a:spcAft>
              </a:pPr>
              <a:t>2019/6/26</a:t>
            </a:fld>
            <a:endParaRPr lang="zh-CN"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lgn="ctr">
              <a:defRPr sz="1292">
                <a:solidFill>
                  <a:srgbClr val="000000"/>
                </a:solidFill>
                <a:latin typeface="Arial" charset="0"/>
                <a:ea typeface="宋体" pitchFamily="2" charset="-122"/>
              </a:defRPr>
            </a:lvl1pPr>
          </a:lstStyle>
          <a:p>
            <a:pPr fontAlgn="auto">
              <a:spcBef>
                <a:spcPts val="0"/>
              </a:spcBef>
              <a:spcAft>
                <a:spcPts val="0"/>
              </a:spcAft>
            </a:pPr>
            <a:endParaRPr lang="zh-CN"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lgn="r">
              <a:defRPr sz="1292">
                <a:solidFill>
                  <a:srgbClr val="000000"/>
                </a:solidFill>
                <a:latin typeface="Arial" charset="0"/>
                <a:ea typeface="宋体" pitchFamily="2" charset="-122"/>
              </a:defRPr>
            </a:lvl1pPr>
          </a:lstStyle>
          <a:p>
            <a:pPr fontAlgn="auto">
              <a:spcBef>
                <a:spcPts val="0"/>
              </a:spcBef>
              <a:spcAft>
                <a:spcPts val="0"/>
              </a:spcAft>
            </a:pPr>
            <a:fld id="{8FB21048-D770-4E17-A88F-BB1F565A0EC2}" type="slidenum">
              <a:rPr lang="zh-CN" altLang="en-US" smtClean="0"/>
              <a:pPr fontAlgn="auto">
                <a:spcBef>
                  <a:spcPts val="0"/>
                </a:spcBef>
                <a:spcAft>
                  <a:spcPts val="0"/>
                </a:spcAft>
              </a:pPr>
              <a:t>‹#›</a:t>
            </a:fld>
            <a:endParaRPr lang="zh-CN" altLang="en-US"/>
          </a:p>
        </p:txBody>
      </p:sp>
      <p:sp>
        <p:nvSpPr>
          <p:cNvPr id="1031" name="Line 7"/>
          <p:cNvSpPr>
            <a:spLocks noChangeShapeType="1"/>
          </p:cNvSpPr>
          <p:nvPr/>
        </p:nvSpPr>
        <p:spPr bwMode="auto">
          <a:xfrm>
            <a:off x="457200" y="1600200"/>
            <a:ext cx="5715000" cy="0"/>
          </a:xfrm>
          <a:prstGeom prst="line">
            <a:avLst/>
          </a:prstGeom>
          <a:noFill/>
          <a:ln w="88900">
            <a:solidFill>
              <a:srgbClr val="FF0000"/>
            </a:solidFill>
            <a:round/>
            <a:headEnd/>
            <a:tailEnd/>
          </a:ln>
          <a:extLst>
            <a:ext uri="{909E8E84-426E-40DD-AFC4-6F175D3DCCD1}">
              <a14:hiddenFill xmlns:a14="http://schemas.microsoft.com/office/drawing/2010/main">
                <a:noFill/>
              </a14:hiddenFill>
            </a:ext>
          </a:extLst>
        </p:spPr>
        <p:txBody>
          <a:bodyPr lIns="84381" tIns="42191" rIns="84381" bIns="42191"/>
          <a:lstStyle/>
          <a:p>
            <a:endParaRPr lang="zh-CN" altLang="en-US" sz="1662">
              <a:solidFill>
                <a:srgbClr val="000000"/>
              </a:solidFill>
              <a:latin typeface="Arial"/>
              <a:ea typeface="宋体"/>
            </a:endParaRPr>
          </a:p>
        </p:txBody>
      </p:sp>
    </p:spTree>
    <p:extLst>
      <p:ext uri="{BB962C8B-B14F-4D97-AF65-F5344CB8AC3E}">
        <p14:creationId xmlns:p14="http://schemas.microsoft.com/office/powerpoint/2010/main" val="2939848345"/>
      </p:ext>
    </p:extLst>
  </p:cSld>
  <p:clrMap bg1="lt1" tx1="dk1" bg2="lt2" tx2="dk2" accent1="accent1" accent2="accent2" accent3="accent3" accent4="accent4" accent5="accent5" accent6="accent6" hlink="hlink" folHlink="folHlink"/>
  <p:sldLayoutIdLst>
    <p:sldLayoutId id="2147484643" r:id="rId1"/>
    <p:sldLayoutId id="2147484646" r:id="rId2"/>
  </p:sldLayoutIdLst>
  <p:txStyles>
    <p:titleStyle>
      <a:lvl1pPr algn="l" rtl="0" eaLnBrk="1" fontAlgn="base" hangingPunct="1">
        <a:spcBef>
          <a:spcPct val="0"/>
        </a:spcBef>
        <a:spcAft>
          <a:spcPct val="0"/>
        </a:spcAft>
        <a:defRPr sz="2954" b="1">
          <a:solidFill>
            <a:srgbClr val="0000CC"/>
          </a:solidFill>
          <a:latin typeface="+mj-lt"/>
          <a:ea typeface="+mj-ea"/>
          <a:cs typeface="+mj-cs"/>
        </a:defRPr>
      </a:lvl1pPr>
      <a:lvl2pPr algn="l" rtl="0" eaLnBrk="1" fontAlgn="base" hangingPunct="1">
        <a:spcBef>
          <a:spcPct val="0"/>
        </a:spcBef>
        <a:spcAft>
          <a:spcPct val="0"/>
        </a:spcAft>
        <a:defRPr sz="2954" b="1">
          <a:solidFill>
            <a:srgbClr val="0000CC"/>
          </a:solidFill>
          <a:latin typeface="Arial" charset="0"/>
          <a:ea typeface="华文细黑" pitchFamily="2" charset="-122"/>
        </a:defRPr>
      </a:lvl2pPr>
      <a:lvl3pPr algn="l" rtl="0" eaLnBrk="1" fontAlgn="base" hangingPunct="1">
        <a:spcBef>
          <a:spcPct val="0"/>
        </a:spcBef>
        <a:spcAft>
          <a:spcPct val="0"/>
        </a:spcAft>
        <a:defRPr sz="2954" b="1">
          <a:solidFill>
            <a:srgbClr val="0000CC"/>
          </a:solidFill>
          <a:latin typeface="Arial" charset="0"/>
          <a:ea typeface="华文细黑" pitchFamily="2" charset="-122"/>
        </a:defRPr>
      </a:lvl3pPr>
      <a:lvl4pPr algn="l" rtl="0" eaLnBrk="1" fontAlgn="base" hangingPunct="1">
        <a:spcBef>
          <a:spcPct val="0"/>
        </a:spcBef>
        <a:spcAft>
          <a:spcPct val="0"/>
        </a:spcAft>
        <a:defRPr sz="2954" b="1">
          <a:solidFill>
            <a:srgbClr val="0000CC"/>
          </a:solidFill>
          <a:latin typeface="Arial" charset="0"/>
          <a:ea typeface="华文细黑" pitchFamily="2" charset="-122"/>
        </a:defRPr>
      </a:lvl4pPr>
      <a:lvl5pPr algn="l" rtl="0" eaLnBrk="1" fontAlgn="base" hangingPunct="1">
        <a:spcBef>
          <a:spcPct val="0"/>
        </a:spcBef>
        <a:spcAft>
          <a:spcPct val="0"/>
        </a:spcAft>
        <a:defRPr sz="2954" b="1">
          <a:solidFill>
            <a:srgbClr val="0000CC"/>
          </a:solidFill>
          <a:latin typeface="Arial" charset="0"/>
          <a:ea typeface="华文细黑" pitchFamily="2" charset="-122"/>
        </a:defRPr>
      </a:lvl5pPr>
      <a:lvl6pPr marL="421915" algn="l" rtl="0" eaLnBrk="1" fontAlgn="base" hangingPunct="1">
        <a:spcBef>
          <a:spcPct val="0"/>
        </a:spcBef>
        <a:spcAft>
          <a:spcPct val="0"/>
        </a:spcAft>
        <a:defRPr sz="2954" b="1">
          <a:solidFill>
            <a:srgbClr val="0000CC"/>
          </a:solidFill>
          <a:latin typeface="Arial" charset="0"/>
          <a:ea typeface="华文细黑" pitchFamily="2" charset="-122"/>
        </a:defRPr>
      </a:lvl6pPr>
      <a:lvl7pPr marL="843830" algn="l" rtl="0" eaLnBrk="1" fontAlgn="base" hangingPunct="1">
        <a:spcBef>
          <a:spcPct val="0"/>
        </a:spcBef>
        <a:spcAft>
          <a:spcPct val="0"/>
        </a:spcAft>
        <a:defRPr sz="2954" b="1">
          <a:solidFill>
            <a:srgbClr val="0000CC"/>
          </a:solidFill>
          <a:latin typeface="Arial" charset="0"/>
          <a:ea typeface="华文细黑" pitchFamily="2" charset="-122"/>
        </a:defRPr>
      </a:lvl7pPr>
      <a:lvl8pPr marL="1265744" algn="l" rtl="0" eaLnBrk="1" fontAlgn="base" hangingPunct="1">
        <a:spcBef>
          <a:spcPct val="0"/>
        </a:spcBef>
        <a:spcAft>
          <a:spcPct val="0"/>
        </a:spcAft>
        <a:defRPr sz="2954" b="1">
          <a:solidFill>
            <a:srgbClr val="0000CC"/>
          </a:solidFill>
          <a:latin typeface="Arial" charset="0"/>
          <a:ea typeface="华文细黑" pitchFamily="2" charset="-122"/>
        </a:defRPr>
      </a:lvl8pPr>
      <a:lvl9pPr marL="1687658" algn="l" rtl="0" eaLnBrk="1" fontAlgn="base" hangingPunct="1">
        <a:spcBef>
          <a:spcPct val="0"/>
        </a:spcBef>
        <a:spcAft>
          <a:spcPct val="0"/>
        </a:spcAft>
        <a:defRPr sz="2954" b="1">
          <a:solidFill>
            <a:srgbClr val="0000CC"/>
          </a:solidFill>
          <a:latin typeface="Arial" charset="0"/>
          <a:ea typeface="华文细黑" pitchFamily="2" charset="-122"/>
        </a:defRPr>
      </a:lvl9pPr>
    </p:titleStyle>
    <p:bodyStyle>
      <a:lvl1pPr marL="316436" indent="-316436" algn="l" rtl="0" eaLnBrk="1" fontAlgn="base" hangingPunct="1">
        <a:spcBef>
          <a:spcPct val="20000"/>
        </a:spcBef>
        <a:spcAft>
          <a:spcPct val="0"/>
        </a:spcAft>
        <a:buChar char="•"/>
        <a:defRPr sz="2954">
          <a:solidFill>
            <a:schemeClr val="tx1"/>
          </a:solidFill>
          <a:latin typeface="+mn-lt"/>
          <a:ea typeface="+mn-ea"/>
          <a:cs typeface="+mn-cs"/>
        </a:defRPr>
      </a:lvl1pPr>
      <a:lvl2pPr marL="685611" indent="-263696" algn="l" rtl="0" eaLnBrk="1" fontAlgn="base" hangingPunct="1">
        <a:spcBef>
          <a:spcPct val="20000"/>
        </a:spcBef>
        <a:spcAft>
          <a:spcPct val="0"/>
        </a:spcAft>
        <a:buChar char="–"/>
        <a:defRPr sz="2585">
          <a:solidFill>
            <a:schemeClr val="tx1"/>
          </a:solidFill>
          <a:latin typeface="+mn-lt"/>
          <a:ea typeface="+mn-ea"/>
        </a:defRPr>
      </a:lvl2pPr>
      <a:lvl3pPr marL="1054787" indent="-210957" algn="l" rtl="0" eaLnBrk="1" fontAlgn="base" hangingPunct="1">
        <a:spcBef>
          <a:spcPct val="20000"/>
        </a:spcBef>
        <a:spcAft>
          <a:spcPct val="0"/>
        </a:spcAft>
        <a:buChar char="•"/>
        <a:defRPr sz="2215">
          <a:solidFill>
            <a:schemeClr val="tx1"/>
          </a:solidFill>
          <a:latin typeface="+mn-lt"/>
          <a:ea typeface="+mn-ea"/>
        </a:defRPr>
      </a:lvl3pPr>
      <a:lvl4pPr marL="1476701" indent="-210957" algn="l" rtl="0" eaLnBrk="1" fontAlgn="base" hangingPunct="1">
        <a:spcBef>
          <a:spcPct val="20000"/>
        </a:spcBef>
        <a:spcAft>
          <a:spcPct val="0"/>
        </a:spcAft>
        <a:buChar char="–"/>
        <a:defRPr sz="1846">
          <a:solidFill>
            <a:schemeClr val="tx1"/>
          </a:solidFill>
          <a:latin typeface="+mn-lt"/>
          <a:ea typeface="+mn-ea"/>
        </a:defRPr>
      </a:lvl4pPr>
      <a:lvl5pPr marL="1898615" indent="-210957" algn="l" rtl="0" eaLnBrk="1" fontAlgn="base" hangingPunct="1">
        <a:spcBef>
          <a:spcPct val="20000"/>
        </a:spcBef>
        <a:spcAft>
          <a:spcPct val="0"/>
        </a:spcAft>
        <a:buChar char="»"/>
        <a:defRPr sz="1846">
          <a:solidFill>
            <a:schemeClr val="tx1"/>
          </a:solidFill>
          <a:latin typeface="+mn-lt"/>
          <a:ea typeface="+mn-ea"/>
        </a:defRPr>
      </a:lvl5pPr>
      <a:lvl6pPr marL="2320530" indent="-210957" algn="l" rtl="0" eaLnBrk="1" fontAlgn="base" hangingPunct="1">
        <a:spcBef>
          <a:spcPct val="20000"/>
        </a:spcBef>
        <a:spcAft>
          <a:spcPct val="0"/>
        </a:spcAft>
        <a:buChar char="»"/>
        <a:defRPr sz="1846">
          <a:solidFill>
            <a:schemeClr val="tx1"/>
          </a:solidFill>
          <a:latin typeface="+mn-lt"/>
          <a:ea typeface="+mn-ea"/>
        </a:defRPr>
      </a:lvl6pPr>
      <a:lvl7pPr marL="2742445" indent="-210957" algn="l" rtl="0" eaLnBrk="1" fontAlgn="base" hangingPunct="1">
        <a:spcBef>
          <a:spcPct val="20000"/>
        </a:spcBef>
        <a:spcAft>
          <a:spcPct val="0"/>
        </a:spcAft>
        <a:buChar char="»"/>
        <a:defRPr sz="1846">
          <a:solidFill>
            <a:schemeClr val="tx1"/>
          </a:solidFill>
          <a:latin typeface="+mn-lt"/>
          <a:ea typeface="+mn-ea"/>
        </a:defRPr>
      </a:lvl7pPr>
      <a:lvl8pPr marL="3164359" indent="-210957" algn="l" rtl="0" eaLnBrk="1" fontAlgn="base" hangingPunct="1">
        <a:spcBef>
          <a:spcPct val="20000"/>
        </a:spcBef>
        <a:spcAft>
          <a:spcPct val="0"/>
        </a:spcAft>
        <a:buChar char="»"/>
        <a:defRPr sz="1846">
          <a:solidFill>
            <a:schemeClr val="tx1"/>
          </a:solidFill>
          <a:latin typeface="+mn-lt"/>
          <a:ea typeface="+mn-ea"/>
        </a:defRPr>
      </a:lvl8pPr>
      <a:lvl9pPr marL="3586274" indent="-210957" algn="l" rtl="0" eaLnBrk="1" fontAlgn="base" hangingPunct="1">
        <a:spcBef>
          <a:spcPct val="20000"/>
        </a:spcBef>
        <a:spcAft>
          <a:spcPct val="0"/>
        </a:spcAft>
        <a:buChar char="»"/>
        <a:defRPr sz="1846">
          <a:solidFill>
            <a:schemeClr val="tx1"/>
          </a:solidFill>
          <a:latin typeface="+mn-lt"/>
          <a:ea typeface="+mn-ea"/>
        </a:defRPr>
      </a:lvl9pPr>
    </p:bodyStyle>
    <p:otherStyle>
      <a:defPPr>
        <a:defRPr lang="zh-CN"/>
      </a:defPPr>
      <a:lvl1pPr marL="0" algn="l" defTabSz="843830" rtl="0" eaLnBrk="1" latinLnBrk="0" hangingPunct="1">
        <a:defRPr sz="1662" kern="1200">
          <a:solidFill>
            <a:schemeClr val="tx1"/>
          </a:solidFill>
          <a:latin typeface="+mn-lt"/>
          <a:ea typeface="+mn-ea"/>
          <a:cs typeface="+mn-cs"/>
        </a:defRPr>
      </a:lvl1pPr>
      <a:lvl2pPr marL="421915" algn="l" defTabSz="843830" rtl="0" eaLnBrk="1" latinLnBrk="0" hangingPunct="1">
        <a:defRPr sz="1662" kern="1200">
          <a:solidFill>
            <a:schemeClr val="tx1"/>
          </a:solidFill>
          <a:latin typeface="+mn-lt"/>
          <a:ea typeface="+mn-ea"/>
          <a:cs typeface="+mn-cs"/>
        </a:defRPr>
      </a:lvl2pPr>
      <a:lvl3pPr marL="843830" algn="l" defTabSz="843830" rtl="0" eaLnBrk="1" latinLnBrk="0" hangingPunct="1">
        <a:defRPr sz="1662" kern="1200">
          <a:solidFill>
            <a:schemeClr val="tx1"/>
          </a:solidFill>
          <a:latin typeface="+mn-lt"/>
          <a:ea typeface="+mn-ea"/>
          <a:cs typeface="+mn-cs"/>
        </a:defRPr>
      </a:lvl3pPr>
      <a:lvl4pPr marL="1265744" algn="l" defTabSz="843830" rtl="0" eaLnBrk="1" latinLnBrk="0" hangingPunct="1">
        <a:defRPr sz="1662" kern="1200">
          <a:solidFill>
            <a:schemeClr val="tx1"/>
          </a:solidFill>
          <a:latin typeface="+mn-lt"/>
          <a:ea typeface="+mn-ea"/>
          <a:cs typeface="+mn-cs"/>
        </a:defRPr>
      </a:lvl4pPr>
      <a:lvl5pPr marL="1687658" algn="l" defTabSz="843830" rtl="0" eaLnBrk="1" latinLnBrk="0" hangingPunct="1">
        <a:defRPr sz="1662" kern="1200">
          <a:solidFill>
            <a:schemeClr val="tx1"/>
          </a:solidFill>
          <a:latin typeface="+mn-lt"/>
          <a:ea typeface="+mn-ea"/>
          <a:cs typeface="+mn-cs"/>
        </a:defRPr>
      </a:lvl5pPr>
      <a:lvl6pPr marL="2109572" algn="l" defTabSz="843830" rtl="0" eaLnBrk="1" latinLnBrk="0" hangingPunct="1">
        <a:defRPr sz="1662" kern="1200">
          <a:solidFill>
            <a:schemeClr val="tx1"/>
          </a:solidFill>
          <a:latin typeface="+mn-lt"/>
          <a:ea typeface="+mn-ea"/>
          <a:cs typeface="+mn-cs"/>
        </a:defRPr>
      </a:lvl6pPr>
      <a:lvl7pPr marL="2531487" algn="l" defTabSz="843830" rtl="0" eaLnBrk="1" latinLnBrk="0" hangingPunct="1">
        <a:defRPr sz="1662" kern="1200">
          <a:solidFill>
            <a:schemeClr val="tx1"/>
          </a:solidFill>
          <a:latin typeface="+mn-lt"/>
          <a:ea typeface="+mn-ea"/>
          <a:cs typeface="+mn-cs"/>
        </a:defRPr>
      </a:lvl7pPr>
      <a:lvl8pPr marL="2953402" algn="l" defTabSz="843830" rtl="0" eaLnBrk="1" latinLnBrk="0" hangingPunct="1">
        <a:defRPr sz="1662" kern="1200">
          <a:solidFill>
            <a:schemeClr val="tx1"/>
          </a:solidFill>
          <a:latin typeface="+mn-lt"/>
          <a:ea typeface="+mn-ea"/>
          <a:cs typeface="+mn-cs"/>
        </a:defRPr>
      </a:lvl8pPr>
      <a:lvl9pPr marL="3375317" algn="l" defTabSz="843830"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457200" y="1905009"/>
            <a:ext cx="8229600" cy="422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3" tIns="45707" rIns="91413" bIns="45707"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defRPr sz="1292">
                <a:solidFill>
                  <a:srgbClr val="000000"/>
                </a:solidFill>
                <a:latin typeface="Arial" charset="0"/>
                <a:ea typeface="宋体" pitchFamily="2" charset="-122"/>
              </a:defRPr>
            </a:lvl1pPr>
          </a:lstStyle>
          <a:p>
            <a:pPr fontAlgn="auto">
              <a:spcBef>
                <a:spcPts val="0"/>
              </a:spcBef>
              <a:spcAft>
                <a:spcPts val="0"/>
              </a:spcAft>
            </a:pPr>
            <a:fld id="{5C85CAED-E14A-4235-B4B7-2B40472DC7DB}" type="datetimeFigureOut">
              <a:rPr lang="zh-CN" altLang="en-US" smtClean="0"/>
              <a:pPr fontAlgn="auto">
                <a:spcBef>
                  <a:spcPts val="0"/>
                </a:spcBef>
                <a:spcAft>
                  <a:spcPts val="0"/>
                </a:spcAft>
              </a:pPr>
              <a:t>2019/6/26</a:t>
            </a:fld>
            <a:endParaRPr lang="zh-CN"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lgn="ctr">
              <a:defRPr sz="1292">
                <a:solidFill>
                  <a:srgbClr val="000000"/>
                </a:solidFill>
                <a:latin typeface="Arial" charset="0"/>
                <a:ea typeface="宋体" pitchFamily="2" charset="-122"/>
              </a:defRPr>
            </a:lvl1pPr>
          </a:lstStyle>
          <a:p>
            <a:pPr fontAlgn="auto">
              <a:spcBef>
                <a:spcPts val="0"/>
              </a:spcBef>
              <a:spcAft>
                <a:spcPts val="0"/>
              </a:spcAft>
            </a:pPr>
            <a:endParaRPr lang="zh-CN"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3" tIns="45707" rIns="91413" bIns="45707" numCol="1" anchor="t" anchorCtr="0" compatLnSpc="1">
            <a:prstTxWarp prst="textNoShape">
              <a:avLst/>
            </a:prstTxWarp>
          </a:bodyPr>
          <a:lstStyle>
            <a:lvl1pPr algn="r">
              <a:defRPr sz="1292">
                <a:solidFill>
                  <a:srgbClr val="000000"/>
                </a:solidFill>
                <a:latin typeface="Arial" charset="0"/>
                <a:ea typeface="宋体" pitchFamily="2" charset="-122"/>
              </a:defRPr>
            </a:lvl1pPr>
          </a:lstStyle>
          <a:p>
            <a:pPr fontAlgn="auto">
              <a:spcBef>
                <a:spcPts val="0"/>
              </a:spcBef>
              <a:spcAft>
                <a:spcPts val="0"/>
              </a:spcAft>
            </a:pPr>
            <a:fld id="{8FB21048-D770-4E17-A88F-BB1F565A0EC2}" type="slidenum">
              <a:rPr lang="zh-CN" altLang="en-US" smtClean="0"/>
              <a:pPr fontAlgn="auto">
                <a:spcBef>
                  <a:spcPts val="0"/>
                </a:spcBef>
                <a:spcAft>
                  <a:spcPts val="0"/>
                </a:spcAft>
              </a:pPr>
              <a:t>‹#›</a:t>
            </a:fld>
            <a:endParaRPr lang="zh-CN" altLang="en-US"/>
          </a:p>
        </p:txBody>
      </p:sp>
      <p:sp>
        <p:nvSpPr>
          <p:cNvPr id="1031" name="Line 7"/>
          <p:cNvSpPr>
            <a:spLocks noChangeShapeType="1"/>
          </p:cNvSpPr>
          <p:nvPr/>
        </p:nvSpPr>
        <p:spPr bwMode="auto">
          <a:xfrm>
            <a:off x="457200" y="1600200"/>
            <a:ext cx="5715000" cy="0"/>
          </a:xfrm>
          <a:prstGeom prst="line">
            <a:avLst/>
          </a:prstGeom>
          <a:noFill/>
          <a:ln w="88900">
            <a:solidFill>
              <a:srgbClr val="FF0000"/>
            </a:solidFill>
            <a:round/>
            <a:headEnd/>
            <a:tailEnd/>
          </a:ln>
          <a:extLst>
            <a:ext uri="{909E8E84-426E-40DD-AFC4-6F175D3DCCD1}">
              <a14:hiddenFill xmlns:a14="http://schemas.microsoft.com/office/drawing/2010/main">
                <a:noFill/>
              </a14:hiddenFill>
            </a:ext>
          </a:extLst>
        </p:spPr>
        <p:txBody>
          <a:bodyPr lIns="84381" tIns="42191" rIns="84381" bIns="42191"/>
          <a:lstStyle/>
          <a:p>
            <a:endParaRPr lang="zh-CN" altLang="en-US" sz="1662">
              <a:solidFill>
                <a:srgbClr val="000000"/>
              </a:solidFill>
              <a:latin typeface="Arial"/>
              <a:ea typeface="宋体"/>
            </a:endParaRPr>
          </a:p>
        </p:txBody>
      </p:sp>
    </p:spTree>
    <p:extLst>
      <p:ext uri="{BB962C8B-B14F-4D97-AF65-F5344CB8AC3E}">
        <p14:creationId xmlns:p14="http://schemas.microsoft.com/office/powerpoint/2010/main" val="1272376230"/>
      </p:ext>
    </p:extLst>
  </p:cSld>
  <p:clrMap bg1="lt1" tx1="dk1" bg2="lt2" tx2="dk2" accent1="accent1" accent2="accent2" accent3="accent3" accent4="accent4" accent5="accent5" accent6="accent6" hlink="hlink" folHlink="folHlink"/>
  <p:sldLayoutIdLst>
    <p:sldLayoutId id="2147484648" r:id="rId1"/>
    <p:sldLayoutId id="2147484650" r:id="rId2"/>
    <p:sldLayoutId id="2147484651" r:id="rId3"/>
  </p:sldLayoutIdLst>
  <p:txStyles>
    <p:titleStyle>
      <a:lvl1pPr algn="l" rtl="0" eaLnBrk="1" fontAlgn="base" hangingPunct="1">
        <a:spcBef>
          <a:spcPct val="0"/>
        </a:spcBef>
        <a:spcAft>
          <a:spcPct val="0"/>
        </a:spcAft>
        <a:defRPr sz="2954" b="1">
          <a:solidFill>
            <a:srgbClr val="0000CC"/>
          </a:solidFill>
          <a:latin typeface="+mj-lt"/>
          <a:ea typeface="+mj-ea"/>
          <a:cs typeface="+mj-cs"/>
        </a:defRPr>
      </a:lvl1pPr>
      <a:lvl2pPr algn="l" rtl="0" eaLnBrk="1" fontAlgn="base" hangingPunct="1">
        <a:spcBef>
          <a:spcPct val="0"/>
        </a:spcBef>
        <a:spcAft>
          <a:spcPct val="0"/>
        </a:spcAft>
        <a:defRPr sz="2954" b="1">
          <a:solidFill>
            <a:srgbClr val="0000CC"/>
          </a:solidFill>
          <a:latin typeface="Arial" charset="0"/>
          <a:ea typeface="华文细黑" pitchFamily="2" charset="-122"/>
        </a:defRPr>
      </a:lvl2pPr>
      <a:lvl3pPr algn="l" rtl="0" eaLnBrk="1" fontAlgn="base" hangingPunct="1">
        <a:spcBef>
          <a:spcPct val="0"/>
        </a:spcBef>
        <a:spcAft>
          <a:spcPct val="0"/>
        </a:spcAft>
        <a:defRPr sz="2954" b="1">
          <a:solidFill>
            <a:srgbClr val="0000CC"/>
          </a:solidFill>
          <a:latin typeface="Arial" charset="0"/>
          <a:ea typeface="华文细黑" pitchFamily="2" charset="-122"/>
        </a:defRPr>
      </a:lvl3pPr>
      <a:lvl4pPr algn="l" rtl="0" eaLnBrk="1" fontAlgn="base" hangingPunct="1">
        <a:spcBef>
          <a:spcPct val="0"/>
        </a:spcBef>
        <a:spcAft>
          <a:spcPct val="0"/>
        </a:spcAft>
        <a:defRPr sz="2954" b="1">
          <a:solidFill>
            <a:srgbClr val="0000CC"/>
          </a:solidFill>
          <a:latin typeface="Arial" charset="0"/>
          <a:ea typeface="华文细黑" pitchFamily="2" charset="-122"/>
        </a:defRPr>
      </a:lvl4pPr>
      <a:lvl5pPr algn="l" rtl="0" eaLnBrk="1" fontAlgn="base" hangingPunct="1">
        <a:spcBef>
          <a:spcPct val="0"/>
        </a:spcBef>
        <a:spcAft>
          <a:spcPct val="0"/>
        </a:spcAft>
        <a:defRPr sz="2954" b="1">
          <a:solidFill>
            <a:srgbClr val="0000CC"/>
          </a:solidFill>
          <a:latin typeface="Arial" charset="0"/>
          <a:ea typeface="华文细黑" pitchFamily="2" charset="-122"/>
        </a:defRPr>
      </a:lvl5pPr>
      <a:lvl6pPr marL="421915" algn="l" rtl="0" eaLnBrk="1" fontAlgn="base" hangingPunct="1">
        <a:spcBef>
          <a:spcPct val="0"/>
        </a:spcBef>
        <a:spcAft>
          <a:spcPct val="0"/>
        </a:spcAft>
        <a:defRPr sz="2954" b="1">
          <a:solidFill>
            <a:srgbClr val="0000CC"/>
          </a:solidFill>
          <a:latin typeface="Arial" charset="0"/>
          <a:ea typeface="华文细黑" pitchFamily="2" charset="-122"/>
        </a:defRPr>
      </a:lvl6pPr>
      <a:lvl7pPr marL="843830" algn="l" rtl="0" eaLnBrk="1" fontAlgn="base" hangingPunct="1">
        <a:spcBef>
          <a:spcPct val="0"/>
        </a:spcBef>
        <a:spcAft>
          <a:spcPct val="0"/>
        </a:spcAft>
        <a:defRPr sz="2954" b="1">
          <a:solidFill>
            <a:srgbClr val="0000CC"/>
          </a:solidFill>
          <a:latin typeface="Arial" charset="0"/>
          <a:ea typeface="华文细黑" pitchFamily="2" charset="-122"/>
        </a:defRPr>
      </a:lvl7pPr>
      <a:lvl8pPr marL="1265744" algn="l" rtl="0" eaLnBrk="1" fontAlgn="base" hangingPunct="1">
        <a:spcBef>
          <a:spcPct val="0"/>
        </a:spcBef>
        <a:spcAft>
          <a:spcPct val="0"/>
        </a:spcAft>
        <a:defRPr sz="2954" b="1">
          <a:solidFill>
            <a:srgbClr val="0000CC"/>
          </a:solidFill>
          <a:latin typeface="Arial" charset="0"/>
          <a:ea typeface="华文细黑" pitchFamily="2" charset="-122"/>
        </a:defRPr>
      </a:lvl8pPr>
      <a:lvl9pPr marL="1687658" algn="l" rtl="0" eaLnBrk="1" fontAlgn="base" hangingPunct="1">
        <a:spcBef>
          <a:spcPct val="0"/>
        </a:spcBef>
        <a:spcAft>
          <a:spcPct val="0"/>
        </a:spcAft>
        <a:defRPr sz="2954" b="1">
          <a:solidFill>
            <a:srgbClr val="0000CC"/>
          </a:solidFill>
          <a:latin typeface="Arial" charset="0"/>
          <a:ea typeface="华文细黑" pitchFamily="2" charset="-122"/>
        </a:defRPr>
      </a:lvl9pPr>
    </p:titleStyle>
    <p:bodyStyle>
      <a:lvl1pPr marL="316436" indent="-316436" algn="l" rtl="0" eaLnBrk="1" fontAlgn="base" hangingPunct="1">
        <a:spcBef>
          <a:spcPct val="20000"/>
        </a:spcBef>
        <a:spcAft>
          <a:spcPct val="0"/>
        </a:spcAft>
        <a:buChar char="•"/>
        <a:defRPr sz="2954">
          <a:solidFill>
            <a:schemeClr val="tx1"/>
          </a:solidFill>
          <a:latin typeface="+mn-lt"/>
          <a:ea typeface="+mn-ea"/>
          <a:cs typeface="+mn-cs"/>
        </a:defRPr>
      </a:lvl1pPr>
      <a:lvl2pPr marL="685611" indent="-263696" algn="l" rtl="0" eaLnBrk="1" fontAlgn="base" hangingPunct="1">
        <a:spcBef>
          <a:spcPct val="20000"/>
        </a:spcBef>
        <a:spcAft>
          <a:spcPct val="0"/>
        </a:spcAft>
        <a:buChar char="–"/>
        <a:defRPr sz="2585">
          <a:solidFill>
            <a:schemeClr val="tx1"/>
          </a:solidFill>
          <a:latin typeface="+mn-lt"/>
          <a:ea typeface="+mn-ea"/>
        </a:defRPr>
      </a:lvl2pPr>
      <a:lvl3pPr marL="1054787" indent="-210957" algn="l" rtl="0" eaLnBrk="1" fontAlgn="base" hangingPunct="1">
        <a:spcBef>
          <a:spcPct val="20000"/>
        </a:spcBef>
        <a:spcAft>
          <a:spcPct val="0"/>
        </a:spcAft>
        <a:buChar char="•"/>
        <a:defRPr sz="2215">
          <a:solidFill>
            <a:schemeClr val="tx1"/>
          </a:solidFill>
          <a:latin typeface="+mn-lt"/>
          <a:ea typeface="+mn-ea"/>
        </a:defRPr>
      </a:lvl3pPr>
      <a:lvl4pPr marL="1476701" indent="-210957" algn="l" rtl="0" eaLnBrk="1" fontAlgn="base" hangingPunct="1">
        <a:spcBef>
          <a:spcPct val="20000"/>
        </a:spcBef>
        <a:spcAft>
          <a:spcPct val="0"/>
        </a:spcAft>
        <a:buChar char="–"/>
        <a:defRPr sz="1846">
          <a:solidFill>
            <a:schemeClr val="tx1"/>
          </a:solidFill>
          <a:latin typeface="+mn-lt"/>
          <a:ea typeface="+mn-ea"/>
        </a:defRPr>
      </a:lvl4pPr>
      <a:lvl5pPr marL="1898615" indent="-210957" algn="l" rtl="0" eaLnBrk="1" fontAlgn="base" hangingPunct="1">
        <a:spcBef>
          <a:spcPct val="20000"/>
        </a:spcBef>
        <a:spcAft>
          <a:spcPct val="0"/>
        </a:spcAft>
        <a:buChar char="»"/>
        <a:defRPr sz="1846">
          <a:solidFill>
            <a:schemeClr val="tx1"/>
          </a:solidFill>
          <a:latin typeface="+mn-lt"/>
          <a:ea typeface="+mn-ea"/>
        </a:defRPr>
      </a:lvl5pPr>
      <a:lvl6pPr marL="2320530" indent="-210957" algn="l" rtl="0" eaLnBrk="1" fontAlgn="base" hangingPunct="1">
        <a:spcBef>
          <a:spcPct val="20000"/>
        </a:spcBef>
        <a:spcAft>
          <a:spcPct val="0"/>
        </a:spcAft>
        <a:buChar char="»"/>
        <a:defRPr sz="1846">
          <a:solidFill>
            <a:schemeClr val="tx1"/>
          </a:solidFill>
          <a:latin typeface="+mn-lt"/>
          <a:ea typeface="+mn-ea"/>
        </a:defRPr>
      </a:lvl6pPr>
      <a:lvl7pPr marL="2742445" indent="-210957" algn="l" rtl="0" eaLnBrk="1" fontAlgn="base" hangingPunct="1">
        <a:spcBef>
          <a:spcPct val="20000"/>
        </a:spcBef>
        <a:spcAft>
          <a:spcPct val="0"/>
        </a:spcAft>
        <a:buChar char="»"/>
        <a:defRPr sz="1846">
          <a:solidFill>
            <a:schemeClr val="tx1"/>
          </a:solidFill>
          <a:latin typeface="+mn-lt"/>
          <a:ea typeface="+mn-ea"/>
        </a:defRPr>
      </a:lvl7pPr>
      <a:lvl8pPr marL="3164359" indent="-210957" algn="l" rtl="0" eaLnBrk="1" fontAlgn="base" hangingPunct="1">
        <a:spcBef>
          <a:spcPct val="20000"/>
        </a:spcBef>
        <a:spcAft>
          <a:spcPct val="0"/>
        </a:spcAft>
        <a:buChar char="»"/>
        <a:defRPr sz="1846">
          <a:solidFill>
            <a:schemeClr val="tx1"/>
          </a:solidFill>
          <a:latin typeface="+mn-lt"/>
          <a:ea typeface="+mn-ea"/>
        </a:defRPr>
      </a:lvl8pPr>
      <a:lvl9pPr marL="3586274" indent="-210957" algn="l" rtl="0" eaLnBrk="1" fontAlgn="base" hangingPunct="1">
        <a:spcBef>
          <a:spcPct val="20000"/>
        </a:spcBef>
        <a:spcAft>
          <a:spcPct val="0"/>
        </a:spcAft>
        <a:buChar char="»"/>
        <a:defRPr sz="1846">
          <a:solidFill>
            <a:schemeClr val="tx1"/>
          </a:solidFill>
          <a:latin typeface="+mn-lt"/>
          <a:ea typeface="+mn-ea"/>
        </a:defRPr>
      </a:lvl9pPr>
    </p:bodyStyle>
    <p:otherStyle>
      <a:defPPr>
        <a:defRPr lang="zh-CN"/>
      </a:defPPr>
      <a:lvl1pPr marL="0" algn="l" defTabSz="843830" rtl="0" eaLnBrk="1" latinLnBrk="0" hangingPunct="1">
        <a:defRPr sz="1662" kern="1200">
          <a:solidFill>
            <a:schemeClr val="tx1"/>
          </a:solidFill>
          <a:latin typeface="+mn-lt"/>
          <a:ea typeface="+mn-ea"/>
          <a:cs typeface="+mn-cs"/>
        </a:defRPr>
      </a:lvl1pPr>
      <a:lvl2pPr marL="421915" algn="l" defTabSz="843830" rtl="0" eaLnBrk="1" latinLnBrk="0" hangingPunct="1">
        <a:defRPr sz="1662" kern="1200">
          <a:solidFill>
            <a:schemeClr val="tx1"/>
          </a:solidFill>
          <a:latin typeface="+mn-lt"/>
          <a:ea typeface="+mn-ea"/>
          <a:cs typeface="+mn-cs"/>
        </a:defRPr>
      </a:lvl2pPr>
      <a:lvl3pPr marL="843830" algn="l" defTabSz="843830" rtl="0" eaLnBrk="1" latinLnBrk="0" hangingPunct="1">
        <a:defRPr sz="1662" kern="1200">
          <a:solidFill>
            <a:schemeClr val="tx1"/>
          </a:solidFill>
          <a:latin typeface="+mn-lt"/>
          <a:ea typeface="+mn-ea"/>
          <a:cs typeface="+mn-cs"/>
        </a:defRPr>
      </a:lvl3pPr>
      <a:lvl4pPr marL="1265744" algn="l" defTabSz="843830" rtl="0" eaLnBrk="1" latinLnBrk="0" hangingPunct="1">
        <a:defRPr sz="1662" kern="1200">
          <a:solidFill>
            <a:schemeClr val="tx1"/>
          </a:solidFill>
          <a:latin typeface="+mn-lt"/>
          <a:ea typeface="+mn-ea"/>
          <a:cs typeface="+mn-cs"/>
        </a:defRPr>
      </a:lvl4pPr>
      <a:lvl5pPr marL="1687658" algn="l" defTabSz="843830" rtl="0" eaLnBrk="1" latinLnBrk="0" hangingPunct="1">
        <a:defRPr sz="1662" kern="1200">
          <a:solidFill>
            <a:schemeClr val="tx1"/>
          </a:solidFill>
          <a:latin typeface="+mn-lt"/>
          <a:ea typeface="+mn-ea"/>
          <a:cs typeface="+mn-cs"/>
        </a:defRPr>
      </a:lvl5pPr>
      <a:lvl6pPr marL="2109572" algn="l" defTabSz="843830" rtl="0" eaLnBrk="1" latinLnBrk="0" hangingPunct="1">
        <a:defRPr sz="1662" kern="1200">
          <a:solidFill>
            <a:schemeClr val="tx1"/>
          </a:solidFill>
          <a:latin typeface="+mn-lt"/>
          <a:ea typeface="+mn-ea"/>
          <a:cs typeface="+mn-cs"/>
        </a:defRPr>
      </a:lvl6pPr>
      <a:lvl7pPr marL="2531487" algn="l" defTabSz="843830" rtl="0" eaLnBrk="1" latinLnBrk="0" hangingPunct="1">
        <a:defRPr sz="1662" kern="1200">
          <a:solidFill>
            <a:schemeClr val="tx1"/>
          </a:solidFill>
          <a:latin typeface="+mn-lt"/>
          <a:ea typeface="+mn-ea"/>
          <a:cs typeface="+mn-cs"/>
        </a:defRPr>
      </a:lvl7pPr>
      <a:lvl8pPr marL="2953402" algn="l" defTabSz="843830" rtl="0" eaLnBrk="1" latinLnBrk="0" hangingPunct="1">
        <a:defRPr sz="1662" kern="1200">
          <a:solidFill>
            <a:schemeClr val="tx1"/>
          </a:solidFill>
          <a:latin typeface="+mn-lt"/>
          <a:ea typeface="+mn-ea"/>
          <a:cs typeface="+mn-cs"/>
        </a:defRPr>
      </a:lvl8pPr>
      <a:lvl9pPr marL="3375317" algn="l" defTabSz="843830"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25400" y="1371600"/>
            <a:ext cx="7975600" cy="0"/>
          </a:xfrm>
          <a:prstGeom prst="line">
            <a:avLst/>
          </a:prstGeom>
          <a:noFill/>
          <a:ln w="508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endParaRPr lang="zh-CN" altLang="en-US" sz="2200" i="1">
              <a:solidFill>
                <a:srgbClr val="000000"/>
              </a:solidFill>
              <a:latin typeface="Times New Roman" pitchFamily="18" charset="0"/>
              <a:ea typeface="+mn-ea"/>
            </a:endParaRPr>
          </a:p>
        </p:txBody>
      </p:sp>
      <p:sp>
        <p:nvSpPr>
          <p:cNvPr id="1027" name="Rectangle 3"/>
          <p:cNvSpPr>
            <a:spLocks noGrp="1" noChangeArrowheads="1"/>
          </p:cNvSpPr>
          <p:nvPr>
            <p:ph type="title"/>
          </p:nvPr>
        </p:nvSpPr>
        <p:spPr bwMode="auto">
          <a:xfrm>
            <a:off x="381000" y="266700"/>
            <a:ext cx="7772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b"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9906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1251053861"/>
      </p:ext>
    </p:extLst>
  </p:cSld>
  <p:clrMap bg1="lt1" tx1="dk1" bg2="lt2" tx2="dk2" accent1="accent1" accent2="accent2" accent3="accent3" accent4="accent4" accent5="accent5" accent6="accent6" hlink="hlink" folHlink="folHlink"/>
  <p:sldLayoutIdLst>
    <p:sldLayoutId id="2147484655" r:id="rId1"/>
    <p:sldLayoutId id="2147484656" r:id="rId2"/>
    <p:sldLayoutId id="2147484657" r:id="rId3"/>
    <p:sldLayoutId id="2147484658" r:id="rId4"/>
    <p:sldLayoutId id="2147484659" r:id="rId5"/>
    <p:sldLayoutId id="2147484660" r:id="rId6"/>
    <p:sldLayoutId id="2147484661" r:id="rId7"/>
    <p:sldLayoutId id="2147484662" r:id="rId8"/>
    <p:sldLayoutId id="2147484663" r:id="rId9"/>
    <p:sldLayoutId id="2147484664" r:id="rId10"/>
    <p:sldLayoutId id="2147484665" r:id="rId11"/>
    <p:sldLayoutId id="2147484666" r:id="rId12"/>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0" fontAlgn="base" hangingPunct="0">
        <a:spcBef>
          <a:spcPct val="0"/>
        </a:spcBef>
        <a:spcAft>
          <a:spcPct val="0"/>
        </a:spcAft>
        <a:defRPr sz="4400">
          <a:solidFill>
            <a:schemeClr val="tx2"/>
          </a:solidFill>
          <a:latin typeface="Times New Roman" pitchFamily="18" charset="0"/>
        </a:defRPr>
      </a:lvl6pPr>
      <a:lvl7pPr marL="914400" algn="l" rtl="0" eaLnBrk="0" fontAlgn="base" hangingPunct="0">
        <a:spcBef>
          <a:spcPct val="0"/>
        </a:spcBef>
        <a:spcAft>
          <a:spcPct val="0"/>
        </a:spcAft>
        <a:defRPr sz="4400">
          <a:solidFill>
            <a:schemeClr val="tx2"/>
          </a:solidFill>
          <a:latin typeface="Times New Roman" pitchFamily="18" charset="0"/>
        </a:defRPr>
      </a:lvl7pPr>
      <a:lvl8pPr marL="1371600" algn="l" rtl="0" eaLnBrk="0" fontAlgn="base" hangingPunct="0">
        <a:spcBef>
          <a:spcPct val="0"/>
        </a:spcBef>
        <a:spcAft>
          <a:spcPct val="0"/>
        </a:spcAft>
        <a:defRPr sz="4400">
          <a:solidFill>
            <a:schemeClr val="tx2"/>
          </a:solidFill>
          <a:latin typeface="Times New Roman" pitchFamily="18" charset="0"/>
        </a:defRPr>
      </a:lvl8pPr>
      <a:lvl9pPr marL="1828800" algn="l"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Monotype Sorts"/>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latin typeface="+mn-lt"/>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65000"/>
        <a:buFont typeface="Monotype Sorts"/>
        <a:buChar char="u"/>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latin typeface="+mn-lt"/>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1" y="0"/>
            <a:ext cx="8564934"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dirty="0" smtClean="0"/>
          </a:p>
        </p:txBody>
      </p:sp>
      <p:sp>
        <p:nvSpPr>
          <p:cNvPr id="29700" name="Rectangle 58"/>
          <p:cNvSpPr>
            <a:spLocks noGrp="1" noChangeArrowheads="1"/>
          </p:cNvSpPr>
          <p:nvPr>
            <p:ph type="body" idx="1"/>
          </p:nvPr>
        </p:nvSpPr>
        <p:spPr bwMode="auto">
          <a:xfrm>
            <a:off x="246185" y="992188"/>
            <a:ext cx="8720504"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29701" name="Picture 6"/>
          <p:cNvPicPr>
            <a:picLocks noChangeAspect="1" noChangeArrowheads="1"/>
          </p:cNvPicPr>
          <p:nvPr/>
        </p:nvPicPr>
        <p:blipFill>
          <a:blip r:embed="rId5" cstate="print"/>
          <a:srcRect/>
          <a:stretch>
            <a:fillRect/>
          </a:stretch>
        </p:blipFill>
        <p:spPr bwMode="auto">
          <a:xfrm>
            <a:off x="8207620" y="6624001"/>
            <a:ext cx="745880" cy="149225"/>
          </a:xfrm>
          <a:prstGeom prst="rect">
            <a:avLst/>
          </a:prstGeom>
          <a:noFill/>
          <a:ln w="9525">
            <a:noFill/>
            <a:miter lim="800000"/>
            <a:headEnd/>
            <a:tailEnd/>
          </a:ln>
        </p:spPr>
      </p:pic>
      <p:sp>
        <p:nvSpPr>
          <p:cNvPr id="12" name="Rectangle 61" title="[DM_E_CONFID]"/>
          <p:cNvSpPr>
            <a:spLocks noChangeArrowheads="1"/>
          </p:cNvSpPr>
          <p:nvPr userDrawn="1"/>
        </p:nvSpPr>
        <p:spPr bwMode="auto">
          <a:xfrm>
            <a:off x="3552094" y="6624001"/>
            <a:ext cx="2335236" cy="123111"/>
          </a:xfrm>
          <a:prstGeom prst="rect">
            <a:avLst/>
          </a:prstGeom>
          <a:noFill/>
          <a:ln w="9525">
            <a:noFill/>
            <a:miter lim="800000"/>
            <a:headEnd/>
            <a:tailEnd/>
          </a:ln>
        </p:spPr>
        <p:txBody>
          <a:bodyPr wrap="square" lIns="0" tIns="0" rIns="0" bIns="0">
            <a:spAutoFit/>
          </a:bodyPr>
          <a:lstStyle/>
          <a:p>
            <a:pPr algn="ctr" eaLnBrk="0" hangingPunct="0">
              <a:defRPr/>
            </a:pPr>
            <a:endParaRPr lang="de-DE" sz="800" dirty="0">
              <a:solidFill>
                <a:srgbClr val="00B5E2"/>
              </a:solidFill>
              <a:ea typeface="+mn-ea"/>
              <a:cs typeface="Arial" pitchFamily="34" charset="0"/>
            </a:endParaRPr>
          </a:p>
        </p:txBody>
      </p:sp>
      <p:sp>
        <p:nvSpPr>
          <p:cNvPr id="13" name="Rectangle 61" title="[DM_E_DOC_NO], v[DM_E_VER_NO], [DM_E_ISS_DATE]"/>
          <p:cNvSpPr>
            <a:spLocks noChangeArrowheads="1"/>
          </p:cNvSpPr>
          <p:nvPr userDrawn="1"/>
        </p:nvSpPr>
        <p:spPr bwMode="auto">
          <a:xfrm>
            <a:off x="499403" y="6624001"/>
            <a:ext cx="2546252" cy="123111"/>
          </a:xfrm>
          <a:prstGeom prst="rect">
            <a:avLst/>
          </a:prstGeom>
          <a:noFill/>
          <a:ln w="9525">
            <a:noFill/>
            <a:miter lim="800000"/>
            <a:headEnd/>
            <a:tailEnd/>
          </a:ln>
        </p:spPr>
        <p:txBody>
          <a:bodyPr wrap="square" lIns="0" tIns="0" rIns="0" bIns="0">
            <a:spAutoFit/>
          </a:bodyPr>
          <a:lstStyle/>
          <a:p>
            <a:pPr eaLnBrk="0" hangingPunct="0">
              <a:defRPr/>
            </a:pPr>
            <a:r>
              <a:rPr lang="nl-NL" sz="800" smtClean="0">
                <a:solidFill>
                  <a:srgbClr val="00B5E2"/>
                </a:solidFill>
                <a:ea typeface="+mn-ea"/>
                <a:cs typeface="Arial" pitchFamily="34" charset="0"/>
              </a:rPr>
              <a:t>EUM/RSP/VWG/18/1012506, v1 Draft, 3 August 2018</a:t>
            </a:r>
            <a:endParaRPr lang="de-DE" sz="800" dirty="0">
              <a:solidFill>
                <a:srgbClr val="00B5E2"/>
              </a:solidFill>
              <a:ea typeface="+mn-ea"/>
              <a:cs typeface="Arial" pitchFamily="34" charset="0"/>
            </a:endParaRPr>
          </a:p>
        </p:txBody>
      </p:sp>
      <p:sp>
        <p:nvSpPr>
          <p:cNvPr id="2" name="Rectangle 1"/>
          <p:cNvSpPr/>
          <p:nvPr userDrawn="1"/>
        </p:nvSpPr>
        <p:spPr>
          <a:xfrm>
            <a:off x="163560" y="6570139"/>
            <a:ext cx="325730" cy="230832"/>
          </a:xfrm>
          <a:prstGeom prst="rect">
            <a:avLst/>
          </a:prstGeom>
        </p:spPr>
        <p:txBody>
          <a:bodyPr wrap="none">
            <a:spAutoFit/>
          </a:bodyPr>
          <a:lstStyle/>
          <a:p>
            <a:fld id="{FF9CC606-8418-49EA-9DB7-3FFD72983DD3}" type="slidenum">
              <a:rPr lang="de-DE" sz="900" smtClean="0">
                <a:solidFill>
                  <a:srgbClr val="00B5E2"/>
                </a:solidFill>
                <a:ea typeface="+mn-ea"/>
                <a:cs typeface="Arial" pitchFamily="34" charset="0"/>
              </a:rPr>
              <a:pPr/>
              <a:t>‹#›</a:t>
            </a:fld>
            <a:endParaRPr lang="en-GB" sz="900" b="1" dirty="0">
              <a:solidFill>
                <a:srgbClr val="FFFFFF"/>
              </a:solidFill>
              <a:latin typeface="Tahoma" pitchFamily="34" charset="0"/>
              <a:ea typeface="+mn-ea"/>
            </a:endParaRPr>
          </a:p>
        </p:txBody>
      </p:sp>
    </p:spTree>
    <p:extLst>
      <p:ext uri="{BB962C8B-B14F-4D97-AF65-F5344CB8AC3E}">
        <p14:creationId xmlns:p14="http://schemas.microsoft.com/office/powerpoint/2010/main" val="1255289971"/>
      </p:ext>
    </p:extLst>
  </p:cSld>
  <p:clrMap bg1="lt1" tx1="dk1" bg2="lt2" tx2="dk2" accent1="accent1" accent2="accent2" accent3="accent3" accent4="accent4" accent5="accent5" accent6="accent6" hlink="hlink" folHlink="folHlink"/>
  <p:sldLayoutIdLst>
    <p:sldLayoutId id="2147484668" r:id="rId1"/>
    <p:sldLayoutId id="2147484669" r:id="rId2"/>
  </p:sldLayoutIdLst>
  <p:transition/>
  <p:timing>
    <p:tnLst>
      <p:par>
        <p:cTn id="1" dur="indefinite" restart="never" nodeType="tmRoot"/>
      </p:par>
    </p:tnLst>
  </p:timing>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266700" indent="-2667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7.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tiff"/><Relationship Id="rId1" Type="http://schemas.openxmlformats.org/officeDocument/2006/relationships/slideLayout" Target="../slideLayouts/slideLayout2.xml"/><Relationship Id="rId5" Type="http://schemas.openxmlformats.org/officeDocument/2006/relationships/image" Target="../media/image61.tiff"/><Relationship Id="rId4" Type="http://schemas.openxmlformats.org/officeDocument/2006/relationships/image" Target="../media/image60.tiff"/></Relationships>
</file>

<file path=ppt/slides/_rels/slide18.xml.rels><?xml version="1.0" encoding="UTF-8" standalone="yes"?>
<Relationships xmlns="http://schemas.openxmlformats.org/package/2006/relationships"><Relationship Id="rId8" Type="http://schemas.openxmlformats.org/officeDocument/2006/relationships/image" Target="../media/image68.tiff"/><Relationship Id="rId13" Type="http://schemas.openxmlformats.org/officeDocument/2006/relationships/image" Target="../media/image73.tiff"/><Relationship Id="rId3" Type="http://schemas.openxmlformats.org/officeDocument/2006/relationships/image" Target="../media/image63.tiff"/><Relationship Id="rId7" Type="http://schemas.openxmlformats.org/officeDocument/2006/relationships/image" Target="../media/image67.tiff"/><Relationship Id="rId12" Type="http://schemas.openxmlformats.org/officeDocument/2006/relationships/image" Target="../media/image72.tiff"/><Relationship Id="rId2" Type="http://schemas.openxmlformats.org/officeDocument/2006/relationships/image" Target="../media/image62.tiff"/><Relationship Id="rId1" Type="http://schemas.openxmlformats.org/officeDocument/2006/relationships/slideLayout" Target="../slideLayouts/slideLayout2.xml"/><Relationship Id="rId6" Type="http://schemas.openxmlformats.org/officeDocument/2006/relationships/image" Target="../media/image66.tiff"/><Relationship Id="rId11" Type="http://schemas.openxmlformats.org/officeDocument/2006/relationships/image" Target="../media/image71.tiff"/><Relationship Id="rId5" Type="http://schemas.openxmlformats.org/officeDocument/2006/relationships/image" Target="../media/image65.tiff"/><Relationship Id="rId10" Type="http://schemas.openxmlformats.org/officeDocument/2006/relationships/image" Target="../media/image70.tiff"/><Relationship Id="rId4" Type="http://schemas.openxmlformats.org/officeDocument/2006/relationships/image" Target="../media/image64.tiff"/><Relationship Id="rId9" Type="http://schemas.openxmlformats.org/officeDocument/2006/relationships/image" Target="../media/image69.tiff"/></Relationships>
</file>

<file path=ppt/slides/_rels/slide19.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emf"/></Relationships>
</file>

<file path=ppt/slides/_rels/slide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png"/></Relationships>
</file>

<file path=ppt/slides/_rels/slide22.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6.xml"/><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11.wmf"/><Relationship Id="rId18" Type="http://schemas.openxmlformats.org/officeDocument/2006/relationships/image" Target="../media/image114.png"/><Relationship Id="rId3" Type="http://schemas.openxmlformats.org/officeDocument/2006/relationships/notesSlide" Target="../notesSlides/notesSlide6.xml"/><Relationship Id="rId7" Type="http://schemas.openxmlformats.org/officeDocument/2006/relationships/image" Target="../media/image108.wmf"/><Relationship Id="rId12" Type="http://schemas.openxmlformats.org/officeDocument/2006/relationships/oleObject" Target="../embeddings/oleObject10.bin"/><Relationship Id="rId17" Type="http://schemas.openxmlformats.org/officeDocument/2006/relationships/image" Target="../media/image113.wmf"/><Relationship Id="rId2" Type="http://schemas.openxmlformats.org/officeDocument/2006/relationships/slideLayout" Target="../slideLayouts/slideLayout1.xml"/><Relationship Id="rId16" Type="http://schemas.openxmlformats.org/officeDocument/2006/relationships/oleObject" Target="../embeddings/oleObject12.bin"/><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110.wmf"/><Relationship Id="rId5" Type="http://schemas.openxmlformats.org/officeDocument/2006/relationships/image" Target="../media/image107.wmf"/><Relationship Id="rId15" Type="http://schemas.openxmlformats.org/officeDocument/2006/relationships/image" Target="../media/image112.w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109.wmf"/><Relationship Id="rId14" Type="http://schemas.openxmlformats.org/officeDocument/2006/relationships/oleObject" Target="../embeddings/oleObject11.bin"/></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xml"/><Relationship Id="rId4" Type="http://schemas.openxmlformats.org/officeDocument/2006/relationships/image" Target="../media/image117.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 Id="rId5" Type="http://schemas.openxmlformats.org/officeDocument/2006/relationships/image" Target="../media/image130.png"/><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38.png"/><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5" Type="http://schemas.openxmlformats.org/officeDocument/2006/relationships/image" Target="../media/image142.png"/><Relationship Id="rId4" Type="http://schemas.openxmlformats.org/officeDocument/2006/relationships/image" Target="../media/image141.png"/></Relationships>
</file>

<file path=ppt/slides/_rels/slide4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4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 Id="rId4" Type="http://schemas.openxmlformats.org/officeDocument/2006/relationships/image" Target="../media/image14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jpeg"/><Relationship Id="rId1" Type="http://schemas.openxmlformats.org/officeDocument/2006/relationships/slideLayout" Target="../slideLayouts/slideLayout4.xml"/><Relationship Id="rId4" Type="http://schemas.openxmlformats.org/officeDocument/2006/relationships/image" Target="../media/image151.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eg"/></Relationships>
</file>

<file path=ppt/slides/_rels/slide5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5.png"/><Relationship Id="rId4" Type="http://schemas.openxmlformats.org/officeDocument/2006/relationships/image" Target="../media/image154.png"/></Relationships>
</file>

<file path=ppt/slides/_rels/slide5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9.png"/><Relationship Id="rId4" Type="http://schemas.openxmlformats.org/officeDocument/2006/relationships/image" Target="../media/image158.png"/></Relationships>
</file>

<file path=ppt/slides/_rels/slide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mailto:huxq@cma.gov.cn" TargetMode="External"/><Relationship Id="rId1" Type="http://schemas.openxmlformats.org/officeDocument/2006/relationships/slideLayout" Target="../slideLayouts/slideLayout2.xml"/><Relationship Id="rId5" Type="http://schemas.openxmlformats.org/officeDocument/2006/relationships/image" Target="../media/image163.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1.tiff"/><Relationship Id="rId13" Type="http://schemas.openxmlformats.org/officeDocument/2006/relationships/image" Target="../media/image24.wmf"/><Relationship Id="rId3" Type="http://schemas.openxmlformats.org/officeDocument/2006/relationships/notesSlide" Target="../notesSlides/notesSlide4.xml"/><Relationship Id="rId7" Type="http://schemas.openxmlformats.org/officeDocument/2006/relationships/image" Target="../media/image30.png"/><Relationship Id="rId12" Type="http://schemas.openxmlformats.org/officeDocument/2006/relationships/oleObject" Target="../embeddings/oleObject3.bin"/><Relationship Id="rId17" Type="http://schemas.openxmlformats.org/officeDocument/2006/relationships/image" Target="../media/image26.wmf"/><Relationship Id="rId2" Type="http://schemas.openxmlformats.org/officeDocument/2006/relationships/slideLayout" Target="../slideLayouts/slideLayout2.xml"/><Relationship Id="rId16" Type="http://schemas.openxmlformats.org/officeDocument/2006/relationships/oleObject" Target="../embeddings/oleObject5.bin"/><Relationship Id="rId1" Type="http://schemas.openxmlformats.org/officeDocument/2006/relationships/vmlDrawing" Target="../drawings/vmlDrawing2.v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25.wmf"/><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jpeg"/><Relationship Id="rId1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5400"/>
            <a:ext cx="91440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3" name="矩形 12"/>
          <p:cNvSpPr>
            <a:spLocks noChangeArrowheads="1"/>
          </p:cNvSpPr>
          <p:nvPr/>
        </p:nvSpPr>
        <p:spPr bwMode="auto">
          <a:xfrm>
            <a:off x="0" y="1752600"/>
            <a:ext cx="9144000" cy="1828800"/>
          </a:xfrm>
          <a:prstGeom prst="rect">
            <a:avLst/>
          </a:prstGeom>
          <a:gradFill rotWithShape="0">
            <a:gsLst>
              <a:gs pos="0">
                <a:srgbClr val="5E9EFF"/>
              </a:gs>
              <a:gs pos="39999">
                <a:srgbClr val="85C2FF"/>
              </a:gs>
              <a:gs pos="70000">
                <a:srgbClr val="C4D6EB"/>
              </a:gs>
              <a:gs pos="100000">
                <a:srgbClr val="FFEBFA"/>
              </a:gs>
            </a:gsLst>
            <a:lin ang="18900000"/>
          </a:gradFill>
          <a:ln>
            <a:noFill/>
          </a:ln>
          <a:extLst>
            <a:ext uri="{91240B29-F687-4F45-9708-019B960494DF}">
              <a14:hiddenLine xmlns:a14="http://schemas.microsoft.com/office/drawing/2010/main" w="9525">
                <a:solidFill>
                  <a:srgbClr val="000000"/>
                </a:solidFill>
                <a:miter lim="800000"/>
                <a:headEnd/>
                <a:tailEnd/>
              </a14:hiddenLine>
            </a:ext>
          </a:extLst>
        </p:spPr>
        <p:txBody>
          <a:bodyPr lIns="91422" tIns="45711" rIns="91422" bIns="45711" anchor="ctr"/>
          <a:lstStyle>
            <a:lvl1pPr eaLnBrk="0" hangingPunct="0">
              <a:spcBef>
                <a:spcPct val="20000"/>
              </a:spcBef>
              <a:buChar char="•"/>
              <a:defRPr sz="3200">
                <a:solidFill>
                  <a:schemeClr val="tx1"/>
                </a:solidFill>
                <a:latin typeface="Arial" pitchFamily="34" charset="0"/>
                <a:ea typeface="宋体" pitchFamily="2" charset="-122"/>
              </a:defRPr>
            </a:lvl1pPr>
            <a:lvl2pPr marL="742950" indent="-285750" eaLnBrk="0" hangingPunct="0">
              <a:spcBef>
                <a:spcPct val="20000"/>
              </a:spcBef>
              <a:buChar char="–"/>
              <a:defRPr sz="2800">
                <a:solidFill>
                  <a:schemeClr val="tx1"/>
                </a:solidFill>
                <a:latin typeface="Arial" pitchFamily="34" charset="0"/>
                <a:ea typeface="宋体" pitchFamily="2" charset="-122"/>
              </a:defRPr>
            </a:lvl2pPr>
            <a:lvl3pPr marL="1143000" indent="-228600" eaLnBrk="0" hangingPunct="0">
              <a:spcBef>
                <a:spcPct val="20000"/>
              </a:spcBef>
              <a:buChar char="•"/>
              <a:defRPr sz="2400">
                <a:solidFill>
                  <a:schemeClr val="tx1"/>
                </a:solidFill>
                <a:latin typeface="Arial" pitchFamily="34" charset="0"/>
                <a:ea typeface="宋体" pitchFamily="2" charset="-122"/>
              </a:defRPr>
            </a:lvl3pPr>
            <a:lvl4pPr marL="1600200" indent="-228600" eaLnBrk="0" hangingPunct="0">
              <a:spcBef>
                <a:spcPct val="20000"/>
              </a:spcBef>
              <a:buChar char="–"/>
              <a:defRPr sz="2000">
                <a:solidFill>
                  <a:schemeClr val="tx1"/>
                </a:solidFill>
                <a:latin typeface="Arial" pitchFamily="34" charset="0"/>
                <a:ea typeface="宋体" pitchFamily="2" charset="-122"/>
              </a:defRPr>
            </a:lvl4pPr>
            <a:lvl5pPr marL="2057400" indent="-228600" eaLnBrk="0" hangingPunct="0">
              <a:spcBef>
                <a:spcPct val="20000"/>
              </a:spcBef>
              <a:buChar char="»"/>
              <a:defRPr sz="2000">
                <a:solidFill>
                  <a:schemeClr val="tx1"/>
                </a:solidFill>
                <a:latin typeface="Arial" pitchFamily="34" charset="0"/>
                <a:ea typeface="宋体" pitchFamily="2" charset="-122"/>
              </a:defRPr>
            </a:lvl5pPr>
            <a:lvl6pPr marL="25146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6pPr>
            <a:lvl7pPr marL="29718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7pPr>
            <a:lvl8pPr marL="34290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8pPr>
            <a:lvl9pPr marL="3886200" indent="-228600" eaLnBrk="0" fontAlgn="base" hangingPunct="0">
              <a:spcBef>
                <a:spcPct val="20000"/>
              </a:spcBef>
              <a:spcAft>
                <a:spcPct val="0"/>
              </a:spcAft>
              <a:buChar char="»"/>
              <a:defRPr sz="2000">
                <a:solidFill>
                  <a:schemeClr val="tx1"/>
                </a:solidFill>
                <a:latin typeface="Arial" pitchFamily="34" charset="0"/>
                <a:ea typeface="宋体" pitchFamily="2" charset="-122"/>
              </a:defRPr>
            </a:lvl9pPr>
          </a:lstStyle>
          <a:p>
            <a:pPr algn="ctr" eaLnBrk="1" hangingPunct="1">
              <a:spcBef>
                <a:spcPct val="0"/>
              </a:spcBef>
              <a:buFontTx/>
              <a:buNone/>
            </a:pPr>
            <a:endParaRPr lang="zh-CN" altLang="zh-CN" sz="1800">
              <a:solidFill>
                <a:srgbClr val="FFFFFF"/>
              </a:solidFill>
            </a:endParaRPr>
          </a:p>
        </p:txBody>
      </p:sp>
      <p:pic>
        <p:nvPicPr>
          <p:cNvPr id="26634" name="图片 14" descr="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752600"/>
            <a:ext cx="91440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标题 15"/>
          <p:cNvSpPr>
            <a:spLocks noGrp="1"/>
          </p:cNvSpPr>
          <p:nvPr>
            <p:ph type="ctrTitle" idx="4294967295"/>
          </p:nvPr>
        </p:nvSpPr>
        <p:spPr>
          <a:xfrm>
            <a:off x="4" y="2060945"/>
            <a:ext cx="9108500" cy="1470025"/>
          </a:xfrm>
        </p:spPr>
        <p:txBody>
          <a:bodyPr/>
          <a:lstStyle/>
          <a:p>
            <a:pPr algn="ctr" eaLnBrk="1" hangingPunct="1"/>
            <a:r>
              <a:rPr lang="en-US" altLang="zh-CN" sz="4000" dirty="0" smtClean="0"/>
              <a:t>Calibration and Validation </a:t>
            </a:r>
            <a:r>
              <a:rPr lang="en-US" altLang="zh-CN" sz="4000" dirty="0"/>
              <a:t>of FY-3D </a:t>
            </a:r>
            <a:r>
              <a:rPr lang="en-US" altLang="zh-CN" sz="4000" dirty="0" smtClean="0"/>
              <a:t>Optical Sensors MERSI-II and HIRAS</a:t>
            </a:r>
            <a:endParaRPr lang="en-US" altLang="zh-CN" sz="4000" dirty="0">
              <a:effectLst>
                <a:outerShdw blurRad="38100" dist="38100" dir="2700000" algn="tl">
                  <a:srgbClr val="000000">
                    <a:alpha val="43137"/>
                  </a:srgbClr>
                </a:outerShdw>
              </a:effectLst>
              <a:latin typeface="Kozuka Gothic Pr6N H" pitchFamily="34" charset="-128"/>
              <a:ea typeface="Kozuka Gothic Pr6N H" pitchFamily="34" charset="-128"/>
            </a:endParaRPr>
          </a:p>
        </p:txBody>
      </p:sp>
      <p:sp>
        <p:nvSpPr>
          <p:cNvPr id="13" name="Rectangle 8"/>
          <p:cNvSpPr>
            <a:spLocks noChangeArrowheads="1"/>
          </p:cNvSpPr>
          <p:nvPr/>
        </p:nvSpPr>
        <p:spPr bwMode="auto">
          <a:xfrm>
            <a:off x="3" y="3789040"/>
            <a:ext cx="9180512" cy="3124200"/>
          </a:xfrm>
          <a:prstGeom prst="rect">
            <a:avLst/>
          </a:prstGeom>
          <a:solidFill>
            <a:srgbClr val="000000">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2" tIns="45711" rIns="91422" bIns="45711" anchor="ctr"/>
          <a:lstStyle/>
          <a:p>
            <a:pPr fontAlgn="auto">
              <a:lnSpc>
                <a:spcPts val="1900"/>
              </a:lnSpc>
              <a:spcBef>
                <a:spcPts val="0"/>
              </a:spcBef>
              <a:spcAft>
                <a:spcPts val="0"/>
              </a:spcAft>
              <a:defRPr/>
            </a:pPr>
            <a:r>
              <a:rPr lang="en-US" altLang="zh-CN" kern="0" dirty="0" smtClean="0">
                <a:solidFill>
                  <a:srgbClr val="FFFFFF"/>
                </a:solidFill>
                <a:latin typeface="Arial"/>
                <a:ea typeface="宋体"/>
              </a:rPr>
              <a:t>                                                 </a:t>
            </a: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fontAlgn="auto">
              <a:lnSpc>
                <a:spcPts val="1900"/>
              </a:lnSpc>
              <a:spcBef>
                <a:spcPts val="0"/>
              </a:spcBef>
              <a:spcAft>
                <a:spcPts val="0"/>
              </a:spcAft>
              <a:defRPr/>
            </a:pPr>
            <a:endParaRPr lang="en-US" altLang="zh-CN" kern="0" dirty="0" smtClean="0">
              <a:solidFill>
                <a:srgbClr val="FFFFFF"/>
              </a:solidFill>
              <a:latin typeface="Arial"/>
              <a:ea typeface="宋体"/>
            </a:endParaRPr>
          </a:p>
          <a:p>
            <a:pPr algn="ctr" fontAlgn="auto">
              <a:lnSpc>
                <a:spcPts val="1900"/>
              </a:lnSpc>
              <a:spcBef>
                <a:spcPts val="0"/>
              </a:spcBef>
              <a:spcAft>
                <a:spcPts val="0"/>
              </a:spcAft>
              <a:defRPr/>
            </a:pPr>
            <a:endParaRPr lang="en-US" altLang="zh-CN" kern="0" dirty="0">
              <a:solidFill>
                <a:srgbClr val="FFFFFF"/>
              </a:solidFill>
              <a:latin typeface="Arial"/>
              <a:ea typeface="宋体"/>
            </a:endParaRPr>
          </a:p>
        </p:txBody>
      </p:sp>
      <p:sp>
        <p:nvSpPr>
          <p:cNvPr id="14" name="Rectangle 3"/>
          <p:cNvSpPr txBox="1">
            <a:spLocks noChangeArrowheads="1"/>
          </p:cNvSpPr>
          <p:nvPr/>
        </p:nvSpPr>
        <p:spPr bwMode="auto">
          <a:xfrm>
            <a:off x="3456384" y="4050540"/>
            <a:ext cx="5868144" cy="1616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eaLnBrk="1" fontAlgn="base" hangingPunct="1">
              <a:spcBef>
                <a:spcPct val="20000"/>
              </a:spcBef>
              <a:spcAft>
                <a:spcPct val="0"/>
              </a:spcAft>
              <a:buNone/>
              <a:defRPr sz="2000">
                <a:solidFill>
                  <a:schemeClr val="tx1"/>
                </a:solidFill>
                <a:latin typeface="+mn-lt"/>
                <a:ea typeface="+mn-ea"/>
              </a:defRPr>
            </a:lvl6pPr>
            <a:lvl7pPr marL="2743200" indent="0" algn="ctr" rtl="0" eaLnBrk="1" fontAlgn="base" hangingPunct="1">
              <a:spcBef>
                <a:spcPct val="20000"/>
              </a:spcBef>
              <a:spcAft>
                <a:spcPct val="0"/>
              </a:spcAft>
              <a:buNone/>
              <a:defRPr sz="2000">
                <a:solidFill>
                  <a:schemeClr val="tx1"/>
                </a:solidFill>
                <a:latin typeface="+mn-lt"/>
                <a:ea typeface="+mn-ea"/>
              </a:defRPr>
            </a:lvl7pPr>
            <a:lvl8pPr marL="3200400" indent="0" algn="ctr" rtl="0" eaLnBrk="1" fontAlgn="base" hangingPunct="1">
              <a:spcBef>
                <a:spcPct val="20000"/>
              </a:spcBef>
              <a:spcAft>
                <a:spcPct val="0"/>
              </a:spcAft>
              <a:buNone/>
              <a:defRPr sz="2000">
                <a:solidFill>
                  <a:schemeClr val="tx1"/>
                </a:solidFill>
                <a:latin typeface="+mn-lt"/>
                <a:ea typeface="+mn-ea"/>
              </a:defRPr>
            </a:lvl8pPr>
            <a:lvl9pPr marL="3657600" indent="0" algn="ctr" rtl="0" eaLnBrk="1" fontAlgn="base" hangingPunct="1">
              <a:spcBef>
                <a:spcPct val="20000"/>
              </a:spcBef>
              <a:spcAft>
                <a:spcPct val="0"/>
              </a:spcAft>
              <a:buNone/>
              <a:defRPr sz="2000">
                <a:solidFill>
                  <a:schemeClr val="tx1"/>
                </a:solidFill>
                <a:latin typeface="+mn-lt"/>
                <a:ea typeface="+mn-ea"/>
              </a:defRPr>
            </a:lvl9pPr>
          </a:lstStyle>
          <a:p>
            <a:pPr eaLnBrk="1" hangingPunct="1">
              <a:lnSpc>
                <a:spcPts val="1900"/>
              </a:lnSpc>
              <a:defRPr/>
            </a:pPr>
            <a:r>
              <a:rPr lang="en-US" altLang="zh-CN" sz="2400" b="1" kern="0" dirty="0" err="1" smtClean="0">
                <a:solidFill>
                  <a:srgbClr val="FFFFFF"/>
                </a:solidFill>
              </a:rPr>
              <a:t>Xiuqing</a:t>
            </a:r>
            <a:r>
              <a:rPr lang="en-US" altLang="zh-CN" sz="2400" b="1" kern="0" dirty="0" smtClean="0">
                <a:solidFill>
                  <a:srgbClr val="FFFFFF"/>
                </a:solidFill>
              </a:rPr>
              <a:t> Hu,</a:t>
            </a:r>
          </a:p>
          <a:p>
            <a:pPr eaLnBrk="1" hangingPunct="1">
              <a:lnSpc>
                <a:spcPts val="1900"/>
              </a:lnSpc>
              <a:defRPr/>
            </a:pPr>
            <a:r>
              <a:rPr lang="en-US" altLang="zh-CN" sz="1800" b="1" dirty="0" smtClean="0">
                <a:solidFill>
                  <a:schemeClr val="bg1"/>
                </a:solidFill>
              </a:rPr>
              <a:t>Na </a:t>
            </a:r>
            <a:r>
              <a:rPr lang="en-US" altLang="zh-CN" sz="1800" b="1" dirty="0" err="1">
                <a:solidFill>
                  <a:schemeClr val="bg1"/>
                </a:solidFill>
              </a:rPr>
              <a:t>Xu</a:t>
            </a:r>
            <a:r>
              <a:rPr lang="en-US" altLang="zh-CN" sz="1800" b="1" dirty="0">
                <a:solidFill>
                  <a:schemeClr val="bg1"/>
                </a:solidFill>
              </a:rPr>
              <a:t>, </a:t>
            </a:r>
            <a:r>
              <a:rPr lang="en-US" altLang="zh-CN" sz="1800" b="1" dirty="0" err="1">
                <a:solidFill>
                  <a:schemeClr val="bg1"/>
                </a:solidFill>
              </a:rPr>
              <a:t>Chenli</a:t>
            </a:r>
            <a:r>
              <a:rPr lang="en-US" altLang="zh-CN" sz="1800" b="1" dirty="0">
                <a:solidFill>
                  <a:schemeClr val="bg1"/>
                </a:solidFill>
              </a:rPr>
              <a:t> </a:t>
            </a:r>
            <a:r>
              <a:rPr lang="en-US" altLang="zh-CN" sz="1800" b="1" dirty="0" smtClean="0">
                <a:solidFill>
                  <a:schemeClr val="bg1"/>
                </a:solidFill>
              </a:rPr>
              <a:t>Qi, </a:t>
            </a:r>
            <a:r>
              <a:rPr lang="en-US" altLang="zh-CN" sz="1800" b="1" dirty="0" err="1">
                <a:solidFill>
                  <a:schemeClr val="bg1"/>
                </a:solidFill>
              </a:rPr>
              <a:t>Hanlie</a:t>
            </a:r>
            <a:r>
              <a:rPr lang="en-US" altLang="zh-CN" sz="1800" b="1" dirty="0">
                <a:solidFill>
                  <a:schemeClr val="bg1"/>
                </a:solidFill>
              </a:rPr>
              <a:t> </a:t>
            </a:r>
            <a:r>
              <a:rPr lang="en-US" altLang="zh-CN" sz="1800" b="1" dirty="0" err="1">
                <a:solidFill>
                  <a:schemeClr val="bg1"/>
                </a:solidFill>
              </a:rPr>
              <a:t>Xu</a:t>
            </a:r>
            <a:r>
              <a:rPr lang="en-US" altLang="zh-CN" sz="1800" b="1" dirty="0">
                <a:solidFill>
                  <a:schemeClr val="bg1"/>
                </a:solidFill>
              </a:rPr>
              <a:t>, </a:t>
            </a:r>
            <a:r>
              <a:rPr lang="en-US" altLang="zh-CN" sz="1800" b="1" dirty="0" err="1">
                <a:solidFill>
                  <a:schemeClr val="bg1"/>
                </a:solidFill>
              </a:rPr>
              <a:t>Chunqiang</a:t>
            </a:r>
            <a:r>
              <a:rPr lang="en-US" altLang="zh-CN" sz="1800" b="1" dirty="0">
                <a:solidFill>
                  <a:schemeClr val="bg1"/>
                </a:solidFill>
              </a:rPr>
              <a:t> </a:t>
            </a:r>
            <a:r>
              <a:rPr lang="en-US" altLang="zh-CN" sz="1800" b="1" dirty="0" smtClean="0">
                <a:solidFill>
                  <a:schemeClr val="bg1"/>
                </a:solidFill>
              </a:rPr>
              <a:t>Wu</a:t>
            </a:r>
            <a:r>
              <a:rPr lang="zh-CN" altLang="en-US" sz="1800" b="1" dirty="0" smtClean="0">
                <a:solidFill>
                  <a:schemeClr val="bg1"/>
                </a:solidFill>
              </a:rPr>
              <a:t>，</a:t>
            </a:r>
            <a:endParaRPr lang="en-US" altLang="zh-CN" sz="1800" b="1" dirty="0" smtClean="0">
              <a:solidFill>
                <a:schemeClr val="bg1"/>
              </a:solidFill>
            </a:endParaRPr>
          </a:p>
          <a:p>
            <a:pPr eaLnBrk="1" hangingPunct="1">
              <a:lnSpc>
                <a:spcPts val="1900"/>
              </a:lnSpc>
              <a:defRPr/>
            </a:pPr>
            <a:r>
              <a:rPr lang="en-US" altLang="zh-CN" sz="2000" b="1" dirty="0">
                <a:solidFill>
                  <a:schemeClr val="bg1"/>
                </a:solidFill>
              </a:rPr>
              <a:t>Lin Chen, Ling Wang, </a:t>
            </a:r>
            <a:r>
              <a:rPr lang="en-US" altLang="zh-CN" sz="2000" b="1" dirty="0" err="1">
                <a:solidFill>
                  <a:schemeClr val="bg1"/>
                </a:solidFill>
              </a:rPr>
              <a:t>Ronghua</a:t>
            </a:r>
            <a:r>
              <a:rPr lang="en-US" altLang="zh-CN" sz="2000" b="1" dirty="0">
                <a:solidFill>
                  <a:schemeClr val="bg1"/>
                </a:solidFill>
              </a:rPr>
              <a:t> Wu, Ling Sun, </a:t>
            </a:r>
            <a:r>
              <a:rPr lang="en-US" altLang="zh-CN" sz="2000" b="1" dirty="0" err="1">
                <a:solidFill>
                  <a:schemeClr val="bg1"/>
                </a:solidFill>
              </a:rPr>
              <a:t>Peng</a:t>
            </a:r>
            <a:r>
              <a:rPr lang="en-US" altLang="zh-CN" sz="2000" b="1" dirty="0">
                <a:solidFill>
                  <a:schemeClr val="bg1"/>
                </a:solidFill>
              </a:rPr>
              <a:t> </a:t>
            </a:r>
            <a:r>
              <a:rPr lang="en-US" altLang="zh-CN" sz="2000" b="1" dirty="0" smtClean="0">
                <a:solidFill>
                  <a:schemeClr val="bg1"/>
                </a:solidFill>
              </a:rPr>
              <a:t>Zhang</a:t>
            </a:r>
          </a:p>
          <a:p>
            <a:pPr eaLnBrk="1" hangingPunct="1">
              <a:lnSpc>
                <a:spcPts val="1900"/>
              </a:lnSpc>
              <a:defRPr/>
            </a:pPr>
            <a:endParaRPr lang="en-US" altLang="zh-CN" sz="2000" b="1" dirty="0">
              <a:solidFill>
                <a:schemeClr val="bg1"/>
              </a:solidFill>
            </a:endParaRPr>
          </a:p>
          <a:p>
            <a:pPr eaLnBrk="1" hangingPunct="1">
              <a:lnSpc>
                <a:spcPts val="1900"/>
              </a:lnSpc>
              <a:defRPr/>
            </a:pPr>
            <a:r>
              <a:rPr lang="en-US" altLang="zh-CN" sz="1600" b="1" kern="0" dirty="0" smtClean="0">
                <a:solidFill>
                  <a:srgbClr val="FFFFFF"/>
                </a:solidFill>
              </a:rPr>
              <a:t>National </a:t>
            </a:r>
            <a:r>
              <a:rPr lang="en-US" altLang="zh-CN" sz="1600" b="1" kern="0" dirty="0">
                <a:solidFill>
                  <a:srgbClr val="FFFFFF"/>
                </a:solidFill>
              </a:rPr>
              <a:t>Satellite Meteorological </a:t>
            </a:r>
            <a:r>
              <a:rPr lang="en-US" altLang="zh-CN" sz="1600" b="1" kern="0" dirty="0" smtClean="0">
                <a:solidFill>
                  <a:srgbClr val="FFFFFF"/>
                </a:solidFill>
              </a:rPr>
              <a:t>Center</a:t>
            </a:r>
            <a:r>
              <a:rPr lang="en-US" altLang="zh-CN" sz="1600" b="1" kern="0" dirty="0">
                <a:solidFill>
                  <a:srgbClr val="FFFFFF"/>
                </a:solidFill>
              </a:rPr>
              <a:t>,</a:t>
            </a:r>
          </a:p>
          <a:p>
            <a:pPr eaLnBrk="1" hangingPunct="1">
              <a:lnSpc>
                <a:spcPts val="1900"/>
              </a:lnSpc>
              <a:defRPr/>
            </a:pPr>
            <a:r>
              <a:rPr lang="en-US" altLang="zh-CN" sz="1600" b="1" kern="0" dirty="0">
                <a:solidFill>
                  <a:srgbClr val="FFFFFF"/>
                </a:solidFill>
              </a:rPr>
              <a:t>China Meteorological Administration</a:t>
            </a:r>
          </a:p>
          <a:p>
            <a:pPr eaLnBrk="1" hangingPunct="1">
              <a:lnSpc>
                <a:spcPts val="1900"/>
              </a:lnSpc>
              <a:defRPr/>
            </a:pPr>
            <a:r>
              <a:rPr lang="en-US" altLang="zh-CN" sz="1600" b="1" kern="0" dirty="0">
                <a:solidFill>
                  <a:srgbClr val="FFFFFF"/>
                </a:solidFill>
              </a:rPr>
              <a:t>(NSMC/CMA</a:t>
            </a:r>
            <a:r>
              <a:rPr lang="en-US" altLang="zh-CN" sz="1600" b="1" kern="0" dirty="0" smtClean="0">
                <a:solidFill>
                  <a:srgbClr val="FFFFFF"/>
                </a:solidFill>
              </a:rPr>
              <a:t>)</a:t>
            </a:r>
            <a:endParaRPr lang="en-US" altLang="zh-CN" sz="1600" b="1" kern="0" dirty="0">
              <a:solidFill>
                <a:srgbClr val="FFFFFF"/>
              </a:solidFill>
            </a:endParaRPr>
          </a:p>
          <a:p>
            <a:pPr algn="l" eaLnBrk="1" hangingPunct="1">
              <a:lnSpc>
                <a:spcPts val="1900"/>
              </a:lnSpc>
              <a:defRPr/>
            </a:pPr>
            <a:endParaRPr lang="en-US" altLang="zh-CN" sz="1600" b="1" kern="0" dirty="0" smtClean="0">
              <a:solidFill>
                <a:srgbClr val="FFC000"/>
              </a:solidFill>
            </a:endParaRPr>
          </a:p>
          <a:p>
            <a:pPr algn="l" eaLnBrk="1" hangingPunct="1">
              <a:lnSpc>
                <a:spcPts val="1900"/>
              </a:lnSpc>
              <a:defRPr/>
            </a:pPr>
            <a:r>
              <a:rPr lang="en-US" altLang="zh-CN" sz="1600" b="1" kern="0" dirty="0" smtClean="0">
                <a:solidFill>
                  <a:srgbClr val="FFC000"/>
                </a:solidFill>
              </a:rPr>
              <a:t>2019 CSPP  June 25-27, Chengdu, China</a:t>
            </a:r>
            <a:endParaRPr lang="en-US" altLang="zh-CN" sz="1600" b="1" kern="0" dirty="0">
              <a:solidFill>
                <a:srgbClr val="FFC000"/>
              </a:solidFill>
            </a:endParaRPr>
          </a:p>
        </p:txBody>
      </p:sp>
      <p:pic>
        <p:nvPicPr>
          <p:cNvPr id="15" name="Picture 5" descr="E:\文档\局徽0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7102" y="6094809"/>
            <a:ext cx="795338"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F:\logo\国家卫星气象中心标-3.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37004" y="6019626"/>
            <a:ext cx="5715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卫星中心大楼西侧（小）"/>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050540"/>
            <a:ext cx="2880320" cy="205856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4050540"/>
            <a:ext cx="3288686" cy="205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0955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7504" y="274638"/>
            <a:ext cx="8579296" cy="1143000"/>
          </a:xfrm>
        </p:spPr>
        <p:txBody>
          <a:bodyPr/>
          <a:lstStyle/>
          <a:p>
            <a:r>
              <a:rPr lang="en-US" altLang="zh-CN" sz="3600" b="1" dirty="0" smtClean="0"/>
              <a:t>MERSI/HIRAS Cal/Val using GSICS</a:t>
            </a:r>
            <a:endParaRPr lang="zh-CN" altLang="en-US" sz="3600" b="1" dirty="0"/>
          </a:p>
        </p:txBody>
      </p:sp>
      <p:sp>
        <p:nvSpPr>
          <p:cNvPr id="3" name="内容占位符 2"/>
          <p:cNvSpPr>
            <a:spLocks noGrp="1"/>
          </p:cNvSpPr>
          <p:nvPr>
            <p:ph idx="1"/>
          </p:nvPr>
        </p:nvSpPr>
        <p:spPr>
          <a:xfrm>
            <a:off x="251520" y="1196752"/>
            <a:ext cx="8712968" cy="4525963"/>
          </a:xfrm>
        </p:spPr>
        <p:txBody>
          <a:bodyPr/>
          <a:lstStyle/>
          <a:p>
            <a:pPr>
              <a:spcBef>
                <a:spcPts val="600"/>
              </a:spcBef>
              <a:spcAft>
                <a:spcPts val="600"/>
              </a:spcAft>
              <a:buFont typeface="Wingdings" pitchFamily="2" charset="2"/>
              <a:buChar char="p"/>
            </a:pPr>
            <a:r>
              <a:rPr lang="en-US" altLang="zh-CN" sz="2000" dirty="0" smtClean="0">
                <a:latin typeface="Malgun Gothic" pitchFamily="34" charset="-127"/>
                <a:ea typeface="Malgun Gothic" pitchFamily="34" charset="-127"/>
                <a:cs typeface="Arial Unicode MS" pitchFamily="34" charset="-122"/>
              </a:rPr>
              <a:t>Spectral </a:t>
            </a:r>
            <a:r>
              <a:rPr lang="en-US" altLang="zh-CN" sz="2000" dirty="0">
                <a:latin typeface="Malgun Gothic" pitchFamily="34" charset="-127"/>
                <a:ea typeface="Malgun Gothic" pitchFamily="34" charset="-127"/>
                <a:cs typeface="Arial Unicode MS" pitchFamily="34" charset="-122"/>
              </a:rPr>
              <a:t>calibration, radiometric calibration and </a:t>
            </a:r>
            <a:r>
              <a:rPr lang="en-US" altLang="zh-CN" sz="2000" dirty="0" err="1">
                <a:latin typeface="Malgun Gothic" pitchFamily="34" charset="-127"/>
                <a:ea typeface="Malgun Gothic" pitchFamily="34" charset="-127"/>
                <a:cs typeface="Arial Unicode MS" pitchFamily="34" charset="-122"/>
              </a:rPr>
              <a:t>geolocation</a:t>
            </a:r>
            <a:r>
              <a:rPr lang="en-US" altLang="zh-CN" sz="2000" dirty="0">
                <a:latin typeface="Malgun Gothic" pitchFamily="34" charset="-127"/>
                <a:ea typeface="Malgun Gothic" pitchFamily="34" charset="-127"/>
                <a:cs typeface="Arial Unicode MS" pitchFamily="34" charset="-122"/>
              </a:rPr>
              <a:t> accuracy </a:t>
            </a:r>
            <a:r>
              <a:rPr lang="en-US" altLang="zh-CN" sz="2000" dirty="0" smtClean="0">
                <a:latin typeface="Malgun Gothic" pitchFamily="34" charset="-127"/>
                <a:ea typeface="Malgun Gothic" pitchFamily="34" charset="-127"/>
                <a:cs typeface="Arial Unicode MS" pitchFamily="34" charset="-122"/>
              </a:rPr>
              <a:t>of </a:t>
            </a:r>
            <a:r>
              <a:rPr lang="en-US" altLang="zh-CN" sz="2000" dirty="0">
                <a:latin typeface="Malgun Gothic" pitchFamily="34" charset="-127"/>
                <a:ea typeface="Malgun Gothic" pitchFamily="34" charset="-127"/>
                <a:cs typeface="Arial Unicode MS" pitchFamily="34" charset="-122"/>
              </a:rPr>
              <a:t>FY-3D MERSI-II and HIRAS including the </a:t>
            </a:r>
            <a:r>
              <a:rPr lang="en-US" altLang="zh-CN" sz="2000" dirty="0" smtClean="0">
                <a:latin typeface="Malgun Gothic" pitchFamily="34" charset="-127"/>
                <a:ea typeface="Malgun Gothic" pitchFamily="34" charset="-127"/>
                <a:cs typeface="Arial Unicode MS" pitchFamily="34" charset="-122"/>
              </a:rPr>
              <a:t>was </a:t>
            </a:r>
            <a:r>
              <a:rPr lang="en-US" altLang="zh-CN" sz="2000" dirty="0">
                <a:latin typeface="Malgun Gothic" pitchFamily="34" charset="-127"/>
                <a:ea typeface="Malgun Gothic" pitchFamily="34" charset="-127"/>
                <a:cs typeface="Arial Unicode MS" pitchFamily="34" charset="-122"/>
              </a:rPr>
              <a:t>conducted using GSICS platform at CMA GSICS research processing center (GPRC</a:t>
            </a:r>
            <a:r>
              <a:rPr lang="en-US" altLang="zh-CN" sz="2000" dirty="0" smtClean="0">
                <a:latin typeface="Malgun Gothic" pitchFamily="34" charset="-127"/>
                <a:ea typeface="Malgun Gothic" pitchFamily="34" charset="-127"/>
                <a:cs typeface="Arial Unicode MS" pitchFamily="34" charset="-122"/>
              </a:rPr>
              <a:t>).  </a:t>
            </a:r>
            <a:r>
              <a:rPr lang="en-US" altLang="zh-CN" sz="2000" dirty="0">
                <a:latin typeface="Malgun Gothic" pitchFamily="34" charset="-127"/>
                <a:ea typeface="Malgun Gothic" pitchFamily="34" charset="-127"/>
                <a:cs typeface="Arial Unicode MS" pitchFamily="34" charset="-122"/>
              </a:rPr>
              <a:t>The GSICS-consensus reference instruments IASI, </a:t>
            </a:r>
            <a:r>
              <a:rPr lang="en-US" altLang="zh-CN" sz="2000" dirty="0" err="1">
                <a:latin typeface="Malgun Gothic" pitchFamily="34" charset="-127"/>
                <a:ea typeface="Malgun Gothic" pitchFamily="34" charset="-127"/>
                <a:cs typeface="Arial Unicode MS" pitchFamily="34" charset="-122"/>
              </a:rPr>
              <a:t>CrIS</a:t>
            </a:r>
            <a:r>
              <a:rPr lang="en-US" altLang="zh-CN" sz="2000" dirty="0">
                <a:latin typeface="Malgun Gothic" pitchFamily="34" charset="-127"/>
                <a:ea typeface="Malgun Gothic" pitchFamily="34" charset="-127"/>
                <a:cs typeface="Arial Unicode MS" pitchFamily="34" charset="-122"/>
              </a:rPr>
              <a:t>, MODIS and VIIRS are used to evaluate the radiometric accuracy of MERSI-II and HIRAS. </a:t>
            </a:r>
            <a:endParaRPr lang="en-US" altLang="zh-CN" sz="2000" dirty="0" smtClean="0">
              <a:latin typeface="Malgun Gothic" pitchFamily="34" charset="-127"/>
              <a:ea typeface="Malgun Gothic" pitchFamily="34" charset="-127"/>
              <a:cs typeface="Arial Unicode MS" pitchFamily="34" charset="-122"/>
            </a:endParaRPr>
          </a:p>
          <a:p>
            <a:pPr>
              <a:spcBef>
                <a:spcPts val="600"/>
              </a:spcBef>
              <a:spcAft>
                <a:spcPts val="600"/>
              </a:spcAft>
              <a:buFont typeface="Wingdings" pitchFamily="2" charset="2"/>
              <a:buChar char="p"/>
            </a:pPr>
            <a:r>
              <a:rPr lang="en-US" altLang="zh-CN" sz="2000" dirty="0" smtClean="0">
                <a:latin typeface="Malgun Gothic" pitchFamily="34" charset="-127"/>
                <a:ea typeface="Malgun Gothic" pitchFamily="34" charset="-127"/>
                <a:cs typeface="Arial Unicode MS" pitchFamily="34" charset="-122"/>
              </a:rPr>
              <a:t>Accurate </a:t>
            </a:r>
            <a:r>
              <a:rPr lang="en-US" altLang="zh-CN" sz="2000" dirty="0">
                <a:latin typeface="Malgun Gothic" pitchFamily="34" charset="-127"/>
                <a:ea typeface="Malgun Gothic" pitchFamily="34" charset="-127"/>
                <a:cs typeface="Arial Unicode MS" pitchFamily="34" charset="-122"/>
              </a:rPr>
              <a:t>collocation and inter-comparison between MERSI-II and HIRAS at the same satellite platform FY-3D gave us several important information of their performance, especially the knowledge of HIRAS </a:t>
            </a:r>
            <a:r>
              <a:rPr lang="en-US" altLang="zh-CN" sz="2000" dirty="0" err="1">
                <a:latin typeface="Malgun Gothic" pitchFamily="34" charset="-127"/>
                <a:ea typeface="Malgun Gothic" pitchFamily="34" charset="-127"/>
                <a:cs typeface="Arial Unicode MS" pitchFamily="34" charset="-122"/>
              </a:rPr>
              <a:t>subpixel</a:t>
            </a:r>
            <a:r>
              <a:rPr lang="en-US" altLang="zh-CN" sz="2000" dirty="0">
                <a:latin typeface="Malgun Gothic" pitchFamily="34" charset="-127"/>
                <a:ea typeface="Malgun Gothic" pitchFamily="34" charset="-127"/>
                <a:cs typeface="Arial Unicode MS" pitchFamily="34" charset="-122"/>
              </a:rPr>
              <a:t> </a:t>
            </a:r>
            <a:r>
              <a:rPr lang="en-US" altLang="zh-CN" sz="2000" dirty="0" err="1">
                <a:latin typeface="Malgun Gothic" pitchFamily="34" charset="-127"/>
                <a:ea typeface="Malgun Gothic" pitchFamily="34" charset="-127"/>
                <a:cs typeface="Arial Unicode MS" pitchFamily="34" charset="-122"/>
              </a:rPr>
              <a:t>geolocation</a:t>
            </a:r>
            <a:r>
              <a:rPr lang="en-US" altLang="zh-CN" sz="2000" dirty="0">
                <a:latin typeface="Malgun Gothic" pitchFamily="34" charset="-127"/>
                <a:ea typeface="Malgun Gothic" pitchFamily="34" charset="-127"/>
                <a:cs typeface="Arial Unicode MS" pitchFamily="34" charset="-122"/>
              </a:rPr>
              <a:t> shift.  </a:t>
            </a:r>
            <a:endParaRPr lang="en-US" altLang="zh-CN" sz="2000" dirty="0" smtClean="0">
              <a:latin typeface="Malgun Gothic" pitchFamily="34" charset="-127"/>
              <a:ea typeface="Malgun Gothic" pitchFamily="34" charset="-127"/>
              <a:cs typeface="Arial Unicode MS" pitchFamily="34" charset="-122"/>
            </a:endParaRPr>
          </a:p>
          <a:p>
            <a:pPr>
              <a:spcBef>
                <a:spcPts val="600"/>
              </a:spcBef>
              <a:spcAft>
                <a:spcPts val="600"/>
              </a:spcAft>
              <a:buFont typeface="Wingdings" pitchFamily="2" charset="2"/>
              <a:buChar char="p"/>
            </a:pPr>
            <a:r>
              <a:rPr lang="en-US" altLang="zh-CN" sz="2000" dirty="0" smtClean="0">
                <a:latin typeface="Malgun Gothic" pitchFamily="34" charset="-127"/>
                <a:ea typeface="Malgun Gothic" pitchFamily="34" charset="-127"/>
                <a:cs typeface="Arial Unicode MS" pitchFamily="34" charset="-122"/>
              </a:rPr>
              <a:t>Based </a:t>
            </a:r>
            <a:r>
              <a:rPr lang="en-US" altLang="zh-CN" sz="2000" dirty="0">
                <a:latin typeface="Malgun Gothic" pitchFamily="34" charset="-127"/>
                <a:ea typeface="Malgun Gothic" pitchFamily="34" charset="-127"/>
                <a:cs typeface="Arial Unicode MS" pitchFamily="34" charset="-122"/>
              </a:rPr>
              <a:t>on the above GSICS evaluation, mechanism behind radiometric calibration bias of MERSI-II and HIRAS also were found including the non-linearity, polarization effect and other parameters of the instruments. These parameters were updated several times based on comprehensive assessment and iterative validation during the commissioning test.</a:t>
            </a:r>
            <a:endParaRPr lang="zh-CN" altLang="en-US" sz="2000" dirty="0">
              <a:latin typeface="Malgun Gothic" pitchFamily="34" charset="-127"/>
              <a:ea typeface="Malgun Gothic" pitchFamily="34" charset="-127"/>
              <a:cs typeface="Arial Unicode MS" pitchFamily="34" charset="-122"/>
            </a:endParaRPr>
          </a:p>
        </p:txBody>
      </p:sp>
      <p:sp>
        <p:nvSpPr>
          <p:cNvPr id="4" name="日期占位符 3"/>
          <p:cNvSpPr>
            <a:spLocks noGrp="1"/>
          </p:cNvSpPr>
          <p:nvPr>
            <p:ph type="dt" sz="half" idx="10"/>
          </p:nvPr>
        </p:nvSpPr>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97D24EFA-B49B-4FD7-819D-E4EC53762E7A}" type="slidenum">
              <a:rPr lang="zh-CN" altLang="en-US" smtClean="0">
                <a:solidFill>
                  <a:prstClr val="black">
                    <a:tint val="75000"/>
                  </a:prstClr>
                </a:solidFill>
              </a:rPr>
              <a:pPr/>
              <a:t>10</a:t>
            </a:fld>
            <a:endParaRPr lang="zh-CN" altLang="en-US">
              <a:solidFill>
                <a:prstClr val="black">
                  <a:tint val="75000"/>
                </a:prstClr>
              </a:solidFill>
            </a:endParaRPr>
          </a:p>
        </p:txBody>
      </p:sp>
    </p:spTree>
    <p:extLst>
      <p:ext uri="{BB962C8B-B14F-4D97-AF65-F5344CB8AC3E}">
        <p14:creationId xmlns:p14="http://schemas.microsoft.com/office/powerpoint/2010/main" val="38055749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595" y="1148715"/>
            <a:ext cx="9088120" cy="1078230"/>
          </a:xfrm>
        </p:spPr>
        <p:txBody>
          <a:bodyPr/>
          <a:lstStyle/>
          <a:p>
            <a:pPr marL="0" indent="0">
              <a:buNone/>
            </a:pPr>
            <a:r>
              <a:rPr lang="en-US" altLang="zh-CN" sz="2000" b="1" dirty="0" smtClean="0">
                <a:solidFill>
                  <a:schemeClr val="accent6"/>
                </a:solidFill>
              </a:rPr>
              <a:t>All kinds of data are collected to </a:t>
            </a:r>
            <a:r>
              <a:rPr lang="en-US" altLang="zh-CN" sz="2000" b="1" dirty="0">
                <a:solidFill>
                  <a:schemeClr val="accent6"/>
                </a:solidFill>
              </a:rPr>
              <a:t>perform </a:t>
            </a:r>
            <a:r>
              <a:rPr lang="zh-CN" altLang="en-US" sz="2000" b="1" dirty="0">
                <a:solidFill>
                  <a:schemeClr val="accent6"/>
                </a:solidFill>
                <a:sym typeface="+mn-ea"/>
              </a:rPr>
              <a:t>Wide Dynamic </a:t>
            </a:r>
            <a:r>
              <a:rPr lang="en-US" altLang="zh-CN" sz="2000" b="1" dirty="0">
                <a:solidFill>
                  <a:schemeClr val="accent6"/>
                </a:solidFill>
                <a:sym typeface="+mn-ea"/>
              </a:rPr>
              <a:t>calibration based on CMA GSICS GPRC</a:t>
            </a:r>
          </a:p>
        </p:txBody>
      </p:sp>
      <p:pic>
        <p:nvPicPr>
          <p:cNvPr id="18434" name="图片 8"/>
          <p:cNvPicPr>
            <a:picLocks noChangeAspect="1"/>
          </p:cNvPicPr>
          <p:nvPr/>
        </p:nvPicPr>
        <p:blipFill rotWithShape="1">
          <a:blip r:embed="rId3"/>
          <a:srcRect t="12554"/>
          <a:stretch/>
        </p:blipFill>
        <p:spPr>
          <a:xfrm>
            <a:off x="-29830" y="2444671"/>
            <a:ext cx="4344668" cy="2136457"/>
          </a:xfrm>
          <a:prstGeom prst="rect">
            <a:avLst/>
          </a:prstGeom>
          <a:noFill/>
          <a:ln w="9525">
            <a:noFill/>
          </a:ln>
        </p:spPr>
      </p:pic>
      <p:pic>
        <p:nvPicPr>
          <p:cNvPr id="18456" name="图片 5" descr="1585675934"/>
          <p:cNvPicPr>
            <a:picLocks noChangeAspect="1"/>
          </p:cNvPicPr>
          <p:nvPr/>
        </p:nvPicPr>
        <p:blipFill>
          <a:blip r:embed="rId4"/>
          <a:stretch>
            <a:fillRect/>
          </a:stretch>
        </p:blipFill>
        <p:spPr>
          <a:xfrm>
            <a:off x="3057896" y="4869160"/>
            <a:ext cx="4219198" cy="1800684"/>
          </a:xfrm>
          <a:prstGeom prst="rect">
            <a:avLst/>
          </a:prstGeom>
          <a:noFill/>
          <a:ln w="9525">
            <a:noFill/>
          </a:ln>
        </p:spPr>
      </p:pic>
      <p:pic>
        <p:nvPicPr>
          <p:cNvPr id="18457" name="图片 9"/>
          <p:cNvPicPr>
            <a:picLocks noChangeAspect="1"/>
          </p:cNvPicPr>
          <p:nvPr/>
        </p:nvPicPr>
        <p:blipFill>
          <a:blip r:embed="rId5"/>
          <a:stretch>
            <a:fillRect/>
          </a:stretch>
        </p:blipFill>
        <p:spPr>
          <a:xfrm>
            <a:off x="4202515" y="2348880"/>
            <a:ext cx="4611675" cy="2304256"/>
          </a:xfrm>
          <a:prstGeom prst="rect">
            <a:avLst/>
          </a:prstGeom>
          <a:noFill/>
          <a:ln w="9525">
            <a:noFill/>
          </a:ln>
        </p:spPr>
      </p:pic>
      <p:sp>
        <p:nvSpPr>
          <p:cNvPr id="6" name="文本框 56366"/>
          <p:cNvSpPr txBox="1"/>
          <p:nvPr/>
        </p:nvSpPr>
        <p:spPr>
          <a:xfrm>
            <a:off x="827584" y="5499614"/>
            <a:ext cx="1892300" cy="369332"/>
          </a:xfrm>
          <a:prstGeom prst="rect">
            <a:avLst/>
          </a:prstGeom>
          <a:noFill/>
          <a:ln w="9525">
            <a:noFill/>
          </a:ln>
        </p:spPr>
        <p:txBody>
          <a:bodyPr wrap="square" anchor="t">
            <a:spAutoFit/>
            <a:scene3d>
              <a:camera prst="orthographicFront"/>
              <a:lightRig rig="threePt" dir="t"/>
            </a:scene3d>
          </a:bodyPr>
          <a:lstStyle/>
          <a:p>
            <a:pPr>
              <a:spcBef>
                <a:spcPct val="50000"/>
              </a:spcBef>
            </a:pPr>
            <a:r>
              <a:rPr lang="en-US" altLang="zh-CN" b="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rPr>
              <a:t>Global deserts</a:t>
            </a:r>
            <a:endParaRPr lang="en-US" altLang="zh-CN" b="1" dirty="0">
              <a:solidFill>
                <a:srgbClr val="FF0000"/>
              </a:solidFill>
              <a:effectLst>
                <a:outerShdw blurRad="38100" dist="19050" dir="2700000" algn="tl" rotWithShape="0">
                  <a:schemeClr val="dk1">
                    <a:alpha val="40000"/>
                  </a:schemeClr>
                </a:outerShdw>
              </a:effectLst>
              <a:latin typeface="Arial" panose="020B0604020202020204" pitchFamily="34" charset="0"/>
              <a:ea typeface="黑体" panose="02010609060101010101" pitchFamily="49" charset="-122"/>
            </a:endParaRPr>
          </a:p>
        </p:txBody>
      </p:sp>
      <p:sp>
        <p:nvSpPr>
          <p:cNvPr id="21505" name="标题 1"/>
          <p:cNvSpPr>
            <a:spLocks noGrp="1"/>
          </p:cNvSpPr>
          <p:nvPr>
            <p:ph type="title"/>
          </p:nvPr>
        </p:nvSpPr>
        <p:spPr>
          <a:xfrm>
            <a:off x="52705" y="37465"/>
            <a:ext cx="8881745" cy="901700"/>
          </a:xfrm>
        </p:spPr>
        <p:txBody>
          <a:bodyPr vert="horz" lIns="91440" tIns="45720" rIns="91440" bIns="45720" anchor="b">
            <a:scene3d>
              <a:camera prst="orthographicFront"/>
              <a:lightRig rig="threePt" dir="t"/>
            </a:scene3d>
          </a:bodyPr>
          <a:lstStyle/>
          <a:p>
            <a:pPr defTabSz="685800">
              <a:buNone/>
            </a:pPr>
            <a:r>
              <a:rPr lang="en-US" altLang="zh-CN" kern="1200" dirty="0" smtClean="0">
                <a:ln/>
                <a:solidFill>
                  <a:schemeClr val="tx1"/>
                </a:solidFill>
                <a:effectLst>
                  <a:outerShdw blurRad="38100" dist="19050" dir="2700000" algn="tl" rotWithShape="0">
                    <a:schemeClr val="dk1">
                      <a:alpha val="40000"/>
                    </a:schemeClr>
                  </a:outerShdw>
                </a:effectLst>
              </a:rPr>
              <a:t>CMA GSICS Platform</a:t>
            </a:r>
            <a:endParaRPr lang="en-US" altLang="zh-CN" kern="1200" dirty="0">
              <a:ln/>
              <a:solidFill>
                <a:schemeClr val="tx1"/>
              </a:solidFill>
              <a:effectLst>
                <a:outerShdw blurRad="38100" dist="19050" dir="2700000" algn="tl" rotWithShape="0">
                  <a:schemeClr val="dk1">
                    <a:alpha val="40000"/>
                  </a:schemeClr>
                </a:outerShdw>
              </a:effectLst>
              <a:latin typeface="+mj-lt"/>
              <a:ea typeface="+mj-ea"/>
              <a:cs typeface="+mj-cs"/>
            </a:endParaRPr>
          </a:p>
        </p:txBody>
      </p:sp>
      <p:sp>
        <p:nvSpPr>
          <p:cNvPr id="2" name="TextBox 1"/>
          <p:cNvSpPr txBox="1"/>
          <p:nvPr/>
        </p:nvSpPr>
        <p:spPr>
          <a:xfrm>
            <a:off x="1716746" y="1927832"/>
            <a:ext cx="851515" cy="461665"/>
          </a:xfrm>
          <a:prstGeom prst="rect">
            <a:avLst/>
          </a:prstGeom>
          <a:noFill/>
        </p:spPr>
        <p:txBody>
          <a:bodyPr wrap="none" rtlCol="0">
            <a:spAutoFit/>
          </a:bodyPr>
          <a:lstStyle/>
          <a:p>
            <a:r>
              <a:rPr lang="en-US" altLang="zh-CN" sz="2400" b="1" dirty="0" smtClean="0">
                <a:solidFill>
                  <a:srgbClr val="FF0000"/>
                </a:solidFill>
              </a:rPr>
              <a:t>SNO</a:t>
            </a:r>
            <a:endParaRPr lang="zh-CN" altLang="en-US" sz="2400" b="1" dirty="0">
              <a:solidFill>
                <a:srgbClr val="FF0000"/>
              </a:solidFill>
            </a:endParaRPr>
          </a:p>
        </p:txBody>
      </p:sp>
      <p:sp>
        <p:nvSpPr>
          <p:cNvPr id="29" name="TextBox 28"/>
          <p:cNvSpPr txBox="1"/>
          <p:nvPr/>
        </p:nvSpPr>
        <p:spPr>
          <a:xfrm>
            <a:off x="6084168" y="1963412"/>
            <a:ext cx="1023037" cy="461665"/>
          </a:xfrm>
          <a:prstGeom prst="rect">
            <a:avLst/>
          </a:prstGeom>
          <a:noFill/>
        </p:spPr>
        <p:txBody>
          <a:bodyPr wrap="none" rtlCol="0">
            <a:spAutoFit/>
          </a:bodyPr>
          <a:lstStyle/>
          <a:p>
            <a:r>
              <a:rPr lang="en-US" altLang="zh-CN" sz="2400" b="1" dirty="0" err="1" smtClean="0">
                <a:solidFill>
                  <a:srgbClr val="FF0000"/>
                </a:solidFill>
              </a:rPr>
              <a:t>SNOx</a:t>
            </a:r>
            <a:endParaRPr lang="zh-CN" altLang="en-US" sz="2400" b="1" dirty="0">
              <a:solidFill>
                <a:srgbClr val="FF0000"/>
              </a:solidFill>
            </a:endParaRPr>
          </a:p>
        </p:txBody>
      </p:sp>
    </p:spTree>
    <p:custDataLst>
      <p:tags r:id="rId1"/>
    </p:custDataLst>
    <p:extLst>
      <p:ext uri="{BB962C8B-B14F-4D97-AF65-F5344CB8AC3E}">
        <p14:creationId xmlns:p14="http://schemas.microsoft.com/office/powerpoint/2010/main" val="1595715657"/>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44624"/>
            <a:ext cx="7072916" cy="1143000"/>
          </a:xfrm>
        </p:spPr>
        <p:txBody>
          <a:bodyPr/>
          <a:lstStyle/>
          <a:p>
            <a:pPr algn="l"/>
            <a:r>
              <a:rPr lang="en-US" altLang="zh-CN" sz="3600" b="1" dirty="0" smtClean="0"/>
              <a:t>MERSI-II TEB Validation </a:t>
            </a:r>
            <a:br>
              <a:rPr lang="en-US" altLang="zh-CN" sz="3600" b="1" dirty="0" smtClean="0"/>
            </a:br>
            <a:r>
              <a:rPr lang="en-US" altLang="zh-CN" sz="3600" b="1" dirty="0" smtClean="0"/>
              <a:t>          using </a:t>
            </a:r>
            <a:r>
              <a:rPr lang="en-US" altLang="zh-CN" sz="3600" b="1" noProof="1">
                <a:solidFill>
                  <a:srgbClr val="FF0000"/>
                </a:solidFill>
                <a:effectLst>
                  <a:outerShdw blurRad="38100" dist="19050" dir="2700000" algn="tl" rotWithShape="0">
                    <a:schemeClr val="dk1">
                      <a:alpha val="40000"/>
                    </a:schemeClr>
                  </a:outerShdw>
                </a:effectLst>
                <a:latin typeface="隶书" panose="02010509060101010101" charset="-122"/>
                <a:ea typeface="隶书" panose="02010509060101010101" charset="-122"/>
              </a:rPr>
              <a:t>SNO</a:t>
            </a:r>
            <a:r>
              <a:rPr lang="en-US" altLang="zh-CN" sz="3600" b="1" dirty="0" smtClean="0"/>
              <a:t> IASI and </a:t>
            </a:r>
            <a:r>
              <a:rPr lang="en-US" altLang="zh-CN" sz="3600" b="1" dirty="0" err="1" smtClean="0"/>
              <a:t>CrIS</a:t>
            </a:r>
            <a:endParaRPr lang="zh-CN" altLang="en-US" sz="3600" b="1" dirty="0"/>
          </a:p>
        </p:txBody>
      </p:sp>
      <p:pic>
        <p:nvPicPr>
          <p:cNvPr id="4" name="图片 3" descr="FY3D+MERSI_METOP-B+IASI_TBBias_CH_25_ALL_Launch_250K"/>
          <p:cNvPicPr>
            <a:picLocks noChangeAspect="1"/>
          </p:cNvPicPr>
          <p:nvPr/>
        </p:nvPicPr>
        <p:blipFill>
          <a:blip r:embed="rId2"/>
          <a:stretch>
            <a:fillRect/>
          </a:stretch>
        </p:blipFill>
        <p:spPr>
          <a:xfrm>
            <a:off x="5983605" y="4378325"/>
            <a:ext cx="3145155" cy="2364740"/>
          </a:xfrm>
          <a:prstGeom prst="rect">
            <a:avLst/>
          </a:prstGeom>
        </p:spPr>
      </p:pic>
      <p:pic>
        <p:nvPicPr>
          <p:cNvPr id="5" name="图片 4" descr="FY3D+MERSI_METOP-B+IASI_TBBias_CH_20_ALL_Launch_250K"/>
          <p:cNvPicPr>
            <a:picLocks noChangeAspect="1"/>
          </p:cNvPicPr>
          <p:nvPr/>
        </p:nvPicPr>
        <p:blipFill>
          <a:blip r:embed="rId3"/>
          <a:stretch>
            <a:fillRect/>
          </a:stretch>
        </p:blipFill>
        <p:spPr>
          <a:xfrm>
            <a:off x="2939013" y="1909445"/>
            <a:ext cx="3145155" cy="2364740"/>
          </a:xfrm>
          <a:prstGeom prst="rect">
            <a:avLst/>
          </a:prstGeom>
        </p:spPr>
      </p:pic>
      <p:pic>
        <p:nvPicPr>
          <p:cNvPr id="6" name="图片 5" descr="FY3D+MERSI_METOP-B+IASI_TBBias_CH_22_ALL_Launch_250K"/>
          <p:cNvPicPr>
            <a:picLocks noChangeAspect="1"/>
          </p:cNvPicPr>
          <p:nvPr/>
        </p:nvPicPr>
        <p:blipFill>
          <a:blip r:embed="rId4"/>
          <a:stretch>
            <a:fillRect/>
          </a:stretch>
        </p:blipFill>
        <p:spPr>
          <a:xfrm>
            <a:off x="6035357" y="1862455"/>
            <a:ext cx="3145155" cy="2364740"/>
          </a:xfrm>
          <a:prstGeom prst="rect">
            <a:avLst/>
          </a:prstGeom>
        </p:spPr>
      </p:pic>
      <p:pic>
        <p:nvPicPr>
          <p:cNvPr id="7" name="图片 6" descr="FY3D+MERSI_METOP-B+IASI_TBBias_CH_23_ALL_Launch_250K"/>
          <p:cNvPicPr>
            <a:picLocks noChangeAspect="1"/>
          </p:cNvPicPr>
          <p:nvPr/>
        </p:nvPicPr>
        <p:blipFill>
          <a:blip r:embed="rId5"/>
          <a:stretch>
            <a:fillRect/>
          </a:stretch>
        </p:blipFill>
        <p:spPr>
          <a:xfrm>
            <a:off x="-60484" y="4378325"/>
            <a:ext cx="3145155" cy="2364740"/>
          </a:xfrm>
          <a:prstGeom prst="rect">
            <a:avLst/>
          </a:prstGeom>
        </p:spPr>
      </p:pic>
      <p:pic>
        <p:nvPicPr>
          <p:cNvPr id="8" name="图片 7" descr="FY3D+MERSI_METOP-B+IASI_TBBias_CH_24_ALL_Launch_250K"/>
          <p:cNvPicPr>
            <a:picLocks noChangeAspect="1"/>
          </p:cNvPicPr>
          <p:nvPr/>
        </p:nvPicPr>
        <p:blipFill>
          <a:blip r:embed="rId6"/>
          <a:stretch>
            <a:fillRect/>
          </a:stretch>
        </p:blipFill>
        <p:spPr>
          <a:xfrm>
            <a:off x="3012281" y="4378325"/>
            <a:ext cx="3145155" cy="2364740"/>
          </a:xfrm>
          <a:prstGeom prst="rect">
            <a:avLst/>
          </a:prstGeom>
        </p:spPr>
      </p:pic>
      <p:sp>
        <p:nvSpPr>
          <p:cNvPr id="15" name="文本框 14"/>
          <p:cNvSpPr txBox="1"/>
          <p:nvPr/>
        </p:nvSpPr>
        <p:spPr>
          <a:xfrm>
            <a:off x="6716077" y="5769884"/>
            <a:ext cx="1433037" cy="338554"/>
          </a:xfrm>
          <a:prstGeom prst="rect">
            <a:avLst/>
          </a:prstGeom>
          <a:noFill/>
        </p:spPr>
        <p:txBody>
          <a:bodyPr wrap="square" rtlCol="0">
            <a:spAutoFit/>
            <a:scene3d>
              <a:camera prst="orthographicFront"/>
              <a:lightRig rig="threePt" dir="t"/>
            </a:scene3d>
          </a:bodyPr>
          <a:lstStyle/>
          <a:p>
            <a:r>
              <a:rPr lang="en-US" altLang="zh-CN" sz="1600" noProof="1" smtClean="0">
                <a:effectLst>
                  <a:outerShdw blurRad="38100" dist="19050" dir="2700000" algn="tl" rotWithShape="0">
                    <a:schemeClr val="dk1">
                      <a:alpha val="40000"/>
                    </a:schemeClr>
                  </a:outerShdw>
                </a:effectLst>
                <a:latin typeface="隶书" panose="02010509060101010101" charset="-122"/>
                <a:ea typeface="隶书" panose="02010509060101010101" charset="-122"/>
                <a:cs typeface="+mn-cs"/>
              </a:rPr>
              <a:t>Band 25</a:t>
            </a:r>
            <a:endParaRPr lang="en-US" altLang="zh-CN" sz="1600" noProof="1">
              <a:effectLst>
                <a:outerShdw blurRad="38100" dist="19050" dir="2700000" algn="tl" rotWithShape="0">
                  <a:schemeClr val="dk1">
                    <a:alpha val="40000"/>
                  </a:schemeClr>
                </a:outerShdw>
              </a:effectLst>
              <a:latin typeface="隶书" panose="02010509060101010101" charset="-122"/>
              <a:ea typeface="隶书" panose="02010509060101010101" charset="-122"/>
            </a:endParaRPr>
          </a:p>
        </p:txBody>
      </p:sp>
      <p:sp>
        <p:nvSpPr>
          <p:cNvPr id="16" name="文本框 15"/>
          <p:cNvSpPr txBox="1"/>
          <p:nvPr/>
        </p:nvSpPr>
        <p:spPr>
          <a:xfrm>
            <a:off x="6755526" y="2313574"/>
            <a:ext cx="1501615" cy="338554"/>
          </a:xfrm>
          <a:prstGeom prst="rect">
            <a:avLst/>
          </a:prstGeom>
          <a:noFill/>
        </p:spPr>
        <p:txBody>
          <a:bodyPr wrap="square" rtlCol="0">
            <a:spAutoFit/>
            <a:scene3d>
              <a:camera prst="orthographicFront"/>
              <a:lightRig rig="threePt" dir="t"/>
            </a:scene3d>
          </a:bodyPr>
          <a:lstStyle/>
          <a:p>
            <a:r>
              <a:rPr lang="en-US" altLang="zh-CN" sz="1600" noProof="1" smtClean="0">
                <a:effectLst>
                  <a:outerShdw blurRad="38100" dist="19050" dir="2700000" algn="tl" rotWithShape="0">
                    <a:schemeClr val="dk1">
                      <a:alpha val="40000"/>
                    </a:schemeClr>
                  </a:outerShdw>
                </a:effectLst>
                <a:latin typeface="隶书" panose="02010509060101010101" charset="-122"/>
                <a:ea typeface="隶书" panose="02010509060101010101" charset="-122"/>
                <a:cs typeface="+mn-cs"/>
              </a:rPr>
              <a:t>Band 22</a:t>
            </a:r>
            <a:endParaRPr lang="en-US" altLang="zh-CN" sz="1600" noProof="1">
              <a:effectLst>
                <a:outerShdw blurRad="38100" dist="19050" dir="2700000" algn="tl" rotWithShape="0">
                  <a:schemeClr val="dk1">
                    <a:alpha val="40000"/>
                  </a:schemeClr>
                </a:outerShdw>
              </a:effectLst>
              <a:latin typeface="隶书" panose="02010509060101010101" charset="-122"/>
              <a:ea typeface="隶书" panose="02010509060101010101" charset="-122"/>
            </a:endParaRPr>
          </a:p>
        </p:txBody>
      </p:sp>
      <p:sp>
        <p:nvSpPr>
          <p:cNvPr id="17" name="文本框 16"/>
          <p:cNvSpPr txBox="1"/>
          <p:nvPr/>
        </p:nvSpPr>
        <p:spPr>
          <a:xfrm>
            <a:off x="354807" y="5786756"/>
            <a:ext cx="1157286" cy="338554"/>
          </a:xfrm>
          <a:prstGeom prst="rect">
            <a:avLst/>
          </a:prstGeom>
          <a:noFill/>
        </p:spPr>
        <p:txBody>
          <a:bodyPr wrap="square" rtlCol="0">
            <a:spAutoFit/>
            <a:scene3d>
              <a:camera prst="orthographicFront"/>
              <a:lightRig rig="threePt" dir="t"/>
            </a:scene3d>
          </a:bodyPr>
          <a:lstStyle/>
          <a:p>
            <a:r>
              <a:rPr lang="en-US" altLang="zh-CN" sz="1600" noProof="1" smtClean="0">
                <a:effectLst>
                  <a:outerShdw blurRad="38100" dist="19050" dir="2700000" algn="tl" rotWithShape="0">
                    <a:schemeClr val="dk1">
                      <a:alpha val="40000"/>
                    </a:schemeClr>
                  </a:outerShdw>
                </a:effectLst>
                <a:latin typeface="隶书" panose="02010509060101010101" charset="-122"/>
                <a:ea typeface="隶书" panose="02010509060101010101" charset="-122"/>
                <a:cs typeface="+mn-cs"/>
              </a:rPr>
              <a:t>Band 23</a:t>
            </a:r>
            <a:endParaRPr lang="en-US" altLang="zh-CN" sz="1600" noProof="1">
              <a:effectLst>
                <a:outerShdw blurRad="38100" dist="19050" dir="2700000" algn="tl" rotWithShape="0">
                  <a:schemeClr val="dk1">
                    <a:alpha val="40000"/>
                  </a:schemeClr>
                </a:outerShdw>
              </a:effectLst>
              <a:latin typeface="隶书" panose="02010509060101010101" charset="-122"/>
              <a:ea typeface="隶书" panose="02010509060101010101" charset="-122"/>
            </a:endParaRPr>
          </a:p>
        </p:txBody>
      </p:sp>
      <p:sp>
        <p:nvSpPr>
          <p:cNvPr id="18" name="文本框 17"/>
          <p:cNvSpPr txBox="1"/>
          <p:nvPr/>
        </p:nvSpPr>
        <p:spPr>
          <a:xfrm>
            <a:off x="3560445" y="5775961"/>
            <a:ext cx="1587619" cy="338554"/>
          </a:xfrm>
          <a:prstGeom prst="rect">
            <a:avLst/>
          </a:prstGeom>
          <a:noFill/>
        </p:spPr>
        <p:txBody>
          <a:bodyPr wrap="square" rtlCol="0">
            <a:spAutoFit/>
            <a:scene3d>
              <a:camera prst="orthographicFront"/>
              <a:lightRig rig="threePt" dir="t"/>
            </a:scene3d>
          </a:bodyPr>
          <a:lstStyle/>
          <a:p>
            <a:r>
              <a:rPr lang="en-US" altLang="zh-CN" sz="1600" noProof="1" smtClean="0">
                <a:effectLst>
                  <a:outerShdw blurRad="38100" dist="19050" dir="2700000" algn="tl" rotWithShape="0">
                    <a:schemeClr val="dk1">
                      <a:alpha val="40000"/>
                    </a:schemeClr>
                  </a:outerShdw>
                </a:effectLst>
                <a:latin typeface="隶书" panose="02010509060101010101" charset="-122"/>
                <a:ea typeface="隶书" panose="02010509060101010101" charset="-122"/>
                <a:cs typeface="+mn-cs"/>
              </a:rPr>
              <a:t>Band  24</a:t>
            </a:r>
            <a:endParaRPr lang="en-US" altLang="zh-CN" sz="1600" noProof="1">
              <a:effectLst>
                <a:outerShdw blurRad="38100" dist="19050" dir="2700000" algn="tl" rotWithShape="0">
                  <a:schemeClr val="dk1">
                    <a:alpha val="40000"/>
                  </a:schemeClr>
                </a:outerShdw>
              </a:effectLst>
              <a:latin typeface="隶书" panose="02010509060101010101" charset="-122"/>
              <a:ea typeface="隶书" panose="02010509060101010101" charset="-122"/>
            </a:endParaRPr>
          </a:p>
        </p:txBody>
      </p:sp>
      <p:sp>
        <p:nvSpPr>
          <p:cNvPr id="20" name="文本框 19"/>
          <p:cNvSpPr txBox="1"/>
          <p:nvPr/>
        </p:nvSpPr>
        <p:spPr>
          <a:xfrm>
            <a:off x="4740939" y="2310032"/>
            <a:ext cx="1202055" cy="338554"/>
          </a:xfrm>
          <a:prstGeom prst="rect">
            <a:avLst/>
          </a:prstGeom>
          <a:noFill/>
        </p:spPr>
        <p:txBody>
          <a:bodyPr wrap="square" rtlCol="0">
            <a:spAutoFit/>
            <a:scene3d>
              <a:camera prst="orthographicFront"/>
              <a:lightRig rig="threePt" dir="t"/>
            </a:scene3d>
          </a:bodyPr>
          <a:lstStyle/>
          <a:p>
            <a:r>
              <a:rPr lang="en-US" altLang="zh-CN" sz="1600" noProof="1" smtClean="0">
                <a:effectLst>
                  <a:outerShdw blurRad="38100" dist="19050" dir="2700000" algn="tl" rotWithShape="0">
                    <a:schemeClr val="dk1">
                      <a:alpha val="40000"/>
                    </a:schemeClr>
                  </a:outerShdw>
                </a:effectLst>
                <a:latin typeface="隶书" panose="02010509060101010101" charset="-122"/>
                <a:ea typeface="隶书" panose="02010509060101010101" charset="-122"/>
                <a:cs typeface="+mn-cs"/>
              </a:rPr>
              <a:t>Band 20</a:t>
            </a:r>
            <a:endParaRPr lang="en-US" altLang="zh-CN" sz="1600" noProof="1">
              <a:effectLst>
                <a:outerShdw blurRad="38100" dist="19050" dir="2700000" algn="tl" rotWithShape="0">
                  <a:schemeClr val="dk1">
                    <a:alpha val="40000"/>
                  </a:schemeClr>
                </a:outerShdw>
              </a:effectLst>
              <a:latin typeface="隶书" panose="02010509060101010101" charset="-122"/>
              <a:ea typeface="隶书" panose="02010509060101010101" charset="-122"/>
            </a:endParaRPr>
          </a:p>
        </p:txBody>
      </p:sp>
      <p:sp>
        <p:nvSpPr>
          <p:cNvPr id="22" name="文本框 21"/>
          <p:cNvSpPr txBox="1"/>
          <p:nvPr/>
        </p:nvSpPr>
        <p:spPr>
          <a:xfrm>
            <a:off x="50108" y="1392511"/>
            <a:ext cx="9130404" cy="369332"/>
          </a:xfrm>
          <a:prstGeom prst="rect">
            <a:avLst/>
          </a:prstGeom>
          <a:noFill/>
        </p:spPr>
        <p:txBody>
          <a:bodyPr wrap="square" rtlCol="0">
            <a:spAutoFit/>
          </a:bodyPr>
          <a:lstStyle/>
          <a:p>
            <a:r>
              <a:rPr lang="en-US" altLang="zh-CN" b="1" noProof="1" smtClean="0">
                <a:solidFill>
                  <a:srgbClr val="FF0000"/>
                </a:solidFill>
                <a:effectLst>
                  <a:outerShdw blurRad="38100" dist="19050" dir="2700000" algn="tl" rotWithShape="0">
                    <a:schemeClr val="dk1">
                      <a:alpha val="40000"/>
                    </a:schemeClr>
                  </a:outerShdw>
                </a:effectLst>
                <a:latin typeface="Meiryo" pitchFamily="34" charset="-128"/>
                <a:ea typeface="Meiryo" pitchFamily="34" charset="-128"/>
                <a:cs typeface="Meiryo" pitchFamily="34" charset="-128"/>
              </a:rPr>
              <a:t>IR calibration bias and stability monitoring Using Metop-B IASI </a:t>
            </a:r>
            <a:r>
              <a:rPr lang="en-US" altLang="zh-CN" b="1" noProof="1">
                <a:solidFill>
                  <a:srgbClr val="FF0000"/>
                </a:solidFill>
                <a:effectLst>
                  <a:outerShdw blurRad="38100" dist="19050" dir="2700000" algn="tl" rotWithShape="0">
                    <a:schemeClr val="dk1">
                      <a:alpha val="40000"/>
                    </a:schemeClr>
                  </a:outerShdw>
                </a:effectLst>
                <a:latin typeface="Meiryo" pitchFamily="34" charset="-128"/>
                <a:ea typeface="Meiryo" pitchFamily="34" charset="-128"/>
                <a:cs typeface="Meiryo" pitchFamily="34" charset="-128"/>
              </a:rPr>
              <a:t>reference</a:t>
            </a:r>
          </a:p>
        </p:txBody>
      </p:sp>
      <p:sp>
        <p:nvSpPr>
          <p:cNvPr id="14" name="文本框 21"/>
          <p:cNvSpPr txBox="1"/>
          <p:nvPr/>
        </p:nvSpPr>
        <p:spPr>
          <a:xfrm>
            <a:off x="-53585" y="2212082"/>
            <a:ext cx="3138256" cy="1200329"/>
          </a:xfrm>
          <a:prstGeom prst="rect">
            <a:avLst/>
          </a:prstGeom>
          <a:noFill/>
        </p:spPr>
        <p:txBody>
          <a:bodyPr wrap="square" rtlCol="0">
            <a:spAutoFit/>
          </a:bodyPr>
          <a:lstStyle/>
          <a:p>
            <a:r>
              <a:rPr lang="en-US" altLang="zh-CN" b="1" noProof="1" smtClean="0">
                <a:effectLst>
                  <a:outerShdw blurRad="38100" dist="19050" dir="2700000" algn="tl" rotWithShape="0">
                    <a:schemeClr val="dk1">
                      <a:alpha val="40000"/>
                    </a:schemeClr>
                  </a:outerShdw>
                </a:effectLst>
                <a:latin typeface="Yu Gothic Medium" pitchFamily="34" charset="-128"/>
                <a:ea typeface="Yu Gothic Medium" pitchFamily="34" charset="-128"/>
              </a:rPr>
              <a:t>TB </a:t>
            </a:r>
            <a:r>
              <a:rPr lang="en-US" altLang="zh-CN" b="1" noProof="1">
                <a:effectLst>
                  <a:outerShdw blurRad="38100" dist="19050" dir="2700000" algn="tl" rotWithShape="0">
                    <a:schemeClr val="dk1">
                      <a:alpha val="40000"/>
                    </a:schemeClr>
                  </a:outerShdw>
                </a:effectLst>
                <a:latin typeface="Yu Gothic Medium" pitchFamily="34" charset="-128"/>
                <a:ea typeface="Yu Gothic Medium" pitchFamily="34" charset="-128"/>
              </a:rPr>
              <a:t>Bias@250K is about </a:t>
            </a:r>
            <a:r>
              <a:rPr lang="en-US" altLang="zh-CN" b="1" noProof="1" smtClean="0">
                <a:effectLst>
                  <a:outerShdw blurRad="38100" dist="19050" dir="2700000" algn="tl" rotWithShape="0">
                    <a:schemeClr val="dk1">
                      <a:alpha val="40000"/>
                    </a:schemeClr>
                  </a:outerShdw>
                </a:effectLst>
                <a:latin typeface="Yu Gothic Medium" pitchFamily="34" charset="-128"/>
                <a:ea typeface="Yu Gothic Medium" pitchFamily="34" charset="-128"/>
              </a:rPr>
              <a:t>  0.5K~1K based </a:t>
            </a:r>
            <a:r>
              <a:rPr lang="en-US" altLang="zh-CN" b="1" noProof="1">
                <a:effectLst>
                  <a:outerShdw blurRad="38100" dist="19050" dir="2700000" algn="tl" rotWithShape="0">
                    <a:schemeClr val="dk1">
                      <a:alpha val="40000"/>
                    </a:schemeClr>
                  </a:outerShdw>
                </a:effectLst>
                <a:latin typeface="Yu Gothic Medium" pitchFamily="34" charset="-128"/>
                <a:ea typeface="Yu Gothic Medium" pitchFamily="34" charset="-128"/>
              </a:rPr>
              <a:t>on prelaunch </a:t>
            </a:r>
            <a:r>
              <a:rPr lang="en-US" altLang="zh-CN" b="1" noProof="1" smtClean="0">
                <a:effectLst>
                  <a:outerShdw blurRad="38100" dist="19050" dir="2700000" algn="tl" rotWithShape="0">
                    <a:schemeClr val="dk1">
                      <a:alpha val="40000"/>
                    </a:schemeClr>
                  </a:outerShdw>
                </a:effectLst>
                <a:latin typeface="Yu Gothic Medium" pitchFamily="34" charset="-128"/>
                <a:ea typeface="Yu Gothic Medium" pitchFamily="34" charset="-128"/>
              </a:rPr>
              <a:t>BB emissivity </a:t>
            </a:r>
            <a:r>
              <a:rPr lang="en-US" altLang="zh-CN" b="1" noProof="1">
                <a:effectLst>
                  <a:outerShdw blurRad="38100" dist="19050" dir="2700000" algn="tl" rotWithShape="0">
                    <a:schemeClr val="dk1">
                      <a:alpha val="40000"/>
                    </a:schemeClr>
                  </a:outerShdw>
                </a:effectLst>
                <a:latin typeface="Yu Gothic Medium" pitchFamily="34" charset="-128"/>
                <a:ea typeface="Yu Gothic Medium" pitchFamily="34" charset="-128"/>
              </a:rPr>
              <a:t>and nonlinear parameter</a:t>
            </a:r>
          </a:p>
        </p:txBody>
      </p:sp>
    </p:spTree>
    <p:extLst>
      <p:ext uri="{BB962C8B-B14F-4D97-AF65-F5344CB8AC3E}">
        <p14:creationId xmlns:p14="http://schemas.microsoft.com/office/powerpoint/2010/main" val="288575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内容占位符 5"/>
          <p:cNvPicPr>
            <a:picLocks noGrp="1" noChangeAspect="1"/>
          </p:cNvPicPr>
          <p:nvPr>
            <p:ph idx="1"/>
          </p:nvPr>
        </p:nvPicPr>
        <p:blipFill>
          <a:blip r:embed="rId2"/>
          <a:stretch>
            <a:fillRect/>
          </a:stretch>
        </p:blipFill>
        <p:spPr>
          <a:xfrm>
            <a:off x="6481763" y="832485"/>
            <a:ext cx="2700337" cy="2436813"/>
          </a:xfrm>
          <a:noFill/>
          <a:ln>
            <a:noFill/>
          </a:ln>
        </p:spPr>
      </p:pic>
      <p:pic>
        <p:nvPicPr>
          <p:cNvPr id="40964" name="图片 8" descr="untitled3"/>
          <p:cNvPicPr>
            <a:picLocks noChangeAspect="1"/>
          </p:cNvPicPr>
          <p:nvPr/>
        </p:nvPicPr>
        <p:blipFill>
          <a:blip r:embed="rId3"/>
          <a:stretch>
            <a:fillRect/>
          </a:stretch>
        </p:blipFill>
        <p:spPr>
          <a:xfrm>
            <a:off x="-572135" y="3200718"/>
            <a:ext cx="10058400" cy="2435225"/>
          </a:xfrm>
          <a:prstGeom prst="rect">
            <a:avLst/>
          </a:prstGeom>
          <a:noFill/>
          <a:ln w="9525">
            <a:noFill/>
          </a:ln>
        </p:spPr>
      </p:pic>
      <p:sp>
        <p:nvSpPr>
          <p:cNvPr id="41987" name="文本框 5"/>
          <p:cNvSpPr txBox="1"/>
          <p:nvPr/>
        </p:nvSpPr>
        <p:spPr>
          <a:xfrm>
            <a:off x="0" y="1189906"/>
            <a:ext cx="6202680" cy="701731"/>
          </a:xfrm>
          <a:prstGeom prst="rect">
            <a:avLst/>
          </a:prstGeom>
          <a:solidFill>
            <a:srgbClr val="FFFF00">
              <a:alpha val="21999"/>
            </a:srgbClr>
          </a:solidFill>
          <a:ln w="9525">
            <a:noFill/>
          </a:ln>
        </p:spPr>
        <p:txBody>
          <a:bodyPr wrap="square" anchor="t">
            <a:spAutoFit/>
          </a:bodyPr>
          <a:lstStyle/>
          <a:p>
            <a:pPr>
              <a:lnSpc>
                <a:spcPct val="110000"/>
              </a:lnSpc>
            </a:pPr>
            <a:r>
              <a:rPr lang="en-US" altLang="zh-CN" dirty="0" smtClean="0">
                <a:latin typeface="Tahoma" pitchFamily="34" charset="0"/>
                <a:ea typeface="Tahoma" pitchFamily="34" charset="0"/>
                <a:cs typeface="Tahoma" pitchFamily="34" charset="0"/>
              </a:rPr>
              <a:t>Find the calibration bias mechanism and Update the calibration parameters based on the GSICS evaluation </a:t>
            </a:r>
            <a:endParaRPr lang="en-US" altLang="zh-CN" dirty="0">
              <a:latin typeface="Tahoma" pitchFamily="34" charset="0"/>
              <a:ea typeface="Tahoma" pitchFamily="34" charset="0"/>
              <a:cs typeface="Tahoma" pitchFamily="34" charset="0"/>
            </a:endParaRPr>
          </a:p>
        </p:txBody>
      </p:sp>
      <p:sp>
        <p:nvSpPr>
          <p:cNvPr id="41989" name="TextBox 7"/>
          <p:cNvSpPr txBox="1"/>
          <p:nvPr/>
        </p:nvSpPr>
        <p:spPr>
          <a:xfrm>
            <a:off x="3773226" y="2778136"/>
            <a:ext cx="1036320" cy="460375"/>
          </a:xfrm>
          <a:prstGeom prst="rect">
            <a:avLst/>
          </a:prstGeom>
          <a:noFill/>
          <a:ln w="9525">
            <a:noFill/>
          </a:ln>
        </p:spPr>
        <p:txBody>
          <a:bodyPr wrap="none" anchor="t">
            <a:spAutoFit/>
          </a:bodyPr>
          <a:lstStyle/>
          <a:p>
            <a:r>
              <a:rPr lang="en-US" altLang="zh-CN" sz="2400" dirty="0">
                <a:solidFill>
                  <a:srgbClr val="C00000"/>
                </a:solidFill>
                <a:latin typeface="Arial" panose="020B0604020202020204" pitchFamily="34" charset="0"/>
                <a:ea typeface="宋体" panose="02010600030101010101" pitchFamily="2" charset="-122"/>
              </a:rPr>
              <a:t>8.5</a:t>
            </a:r>
            <a:r>
              <a:rPr lang="en-US" altLang="zh-CN" sz="2400" dirty="0">
                <a:solidFill>
                  <a:srgbClr val="C00000"/>
                </a:solidFill>
                <a:latin typeface="Arial" panose="020B0604020202020204" pitchFamily="34" charset="0"/>
                <a:ea typeface="宋体" panose="02010600030101010101" pitchFamily="2" charset="-122"/>
                <a:sym typeface="Symbol" panose="05050102010706020507"/>
              </a:rPr>
              <a:t>m</a:t>
            </a:r>
            <a:endParaRPr lang="zh-CN" altLang="en-US" sz="2400" dirty="0">
              <a:solidFill>
                <a:srgbClr val="C00000"/>
              </a:solidFill>
              <a:latin typeface="Arial" panose="020B0604020202020204" pitchFamily="34" charset="0"/>
              <a:ea typeface="宋体" panose="02010600030101010101" pitchFamily="2" charset="-122"/>
            </a:endParaRPr>
          </a:p>
        </p:txBody>
      </p:sp>
      <p:sp>
        <p:nvSpPr>
          <p:cNvPr id="41991" name="文本框 65"/>
          <p:cNvSpPr txBox="1"/>
          <p:nvPr/>
        </p:nvSpPr>
        <p:spPr>
          <a:xfrm>
            <a:off x="1253447" y="98629"/>
            <a:ext cx="4440639" cy="954107"/>
          </a:xfrm>
          <a:prstGeom prst="rect">
            <a:avLst/>
          </a:prstGeom>
          <a:noFill/>
          <a:ln w="9525">
            <a:noFill/>
          </a:ln>
        </p:spPr>
        <p:txBody>
          <a:bodyPr wrap="none" anchor="t">
            <a:spAutoFit/>
          </a:bodyPr>
          <a:lstStyle/>
          <a:p>
            <a:r>
              <a:rPr lang="en-US" altLang="zh-CN" sz="2800" b="1" dirty="0" smtClean="0">
                <a:latin typeface="Yu Gothic" pitchFamily="34" charset="-128"/>
                <a:ea typeface="Yu Gothic" pitchFamily="34" charset="-128"/>
                <a:sym typeface="宋体" panose="02010600030101010101" pitchFamily="2" charset="-122"/>
              </a:rPr>
              <a:t>MERSI</a:t>
            </a:r>
            <a:r>
              <a:rPr lang="zh-CN" altLang="en-US" sz="2800" b="1" dirty="0" smtClean="0">
                <a:latin typeface="Yu Gothic" pitchFamily="34" charset="-128"/>
                <a:ea typeface="Yu Gothic" pitchFamily="34" charset="-128"/>
                <a:sym typeface="宋体" panose="02010600030101010101" pitchFamily="2" charset="-122"/>
              </a:rPr>
              <a:t> </a:t>
            </a:r>
            <a:r>
              <a:rPr lang="en-US" altLang="zh-CN" sz="2800" b="1" dirty="0" smtClean="0">
                <a:latin typeface="Yu Gothic" pitchFamily="34" charset="-128"/>
                <a:ea typeface="Yu Gothic" pitchFamily="34" charset="-128"/>
                <a:sym typeface="宋体" panose="02010600030101010101" pitchFamily="2" charset="-122"/>
              </a:rPr>
              <a:t>TEBs calibration </a:t>
            </a:r>
          </a:p>
          <a:p>
            <a:r>
              <a:rPr lang="en-US" altLang="zh-CN" sz="2800" b="1" dirty="0" smtClean="0">
                <a:latin typeface="Yu Gothic" pitchFamily="34" charset="-128"/>
                <a:ea typeface="Yu Gothic" pitchFamily="34" charset="-128"/>
                <a:sym typeface="宋体" panose="02010600030101010101" pitchFamily="2" charset="-122"/>
              </a:rPr>
              <a:t>update procedure</a:t>
            </a:r>
            <a:endParaRPr lang="zh-CN" altLang="en-US" sz="2800" b="1" dirty="0">
              <a:latin typeface="Yu Gothic" pitchFamily="34" charset="-128"/>
              <a:ea typeface="Yu Gothic" pitchFamily="34" charset="-128"/>
              <a:sym typeface="宋体" panose="02010600030101010101" pitchFamily="2" charset="-122"/>
            </a:endParaRPr>
          </a:p>
        </p:txBody>
      </p:sp>
      <p:sp>
        <p:nvSpPr>
          <p:cNvPr id="3" name="燕尾形 2"/>
          <p:cNvSpPr/>
          <p:nvPr/>
        </p:nvSpPr>
        <p:spPr>
          <a:xfrm>
            <a:off x="81276" y="5733413"/>
            <a:ext cx="2305685" cy="777240"/>
          </a:xfrm>
          <a:prstGeom prst="chevron">
            <a:avLst/>
          </a:prstGeom>
          <a:gradFill>
            <a:gsLst>
              <a:gs pos="35000">
                <a:srgbClr val="9EE256"/>
              </a:gs>
              <a:gs pos="99000">
                <a:srgbClr val="52762D"/>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195" rIns="36195" rtlCol="0" anchor="ctr"/>
          <a:lstStyle/>
          <a:p>
            <a:pPr algn="ctr" fontAlgn="base">
              <a:lnSpc>
                <a:spcPct val="90000"/>
              </a:lnSpc>
            </a:pPr>
            <a:r>
              <a:rPr lang="en-US" altLang="zh-CN" sz="1600" b="1" strike="noStrike" noProof="1" smtClean="0">
                <a:solidFill>
                  <a:schemeClr val="tx1"/>
                </a:solidFill>
                <a:latin typeface="Gadugi" pitchFamily="34" charset="0"/>
                <a:ea typeface="Gadugi" pitchFamily="34" charset="0"/>
              </a:rPr>
              <a:t>SNO Samples collection</a:t>
            </a:r>
            <a:endParaRPr lang="zh-CN" altLang="en-US" sz="1600" b="1" strike="noStrike" noProof="1">
              <a:solidFill>
                <a:schemeClr val="tx1"/>
              </a:solidFill>
              <a:latin typeface="Gadugi" pitchFamily="34" charset="0"/>
              <a:ea typeface="黑体" panose="02010609060101010101" pitchFamily="49" charset="-122"/>
              <a:sym typeface="+mn-ea"/>
            </a:endParaRPr>
          </a:p>
        </p:txBody>
      </p:sp>
      <p:sp>
        <p:nvSpPr>
          <p:cNvPr id="4" name="燕尾形 3"/>
          <p:cNvSpPr/>
          <p:nvPr/>
        </p:nvSpPr>
        <p:spPr>
          <a:xfrm>
            <a:off x="2320925" y="5733413"/>
            <a:ext cx="2305685" cy="777240"/>
          </a:xfrm>
          <a:prstGeom prst="chevron">
            <a:avLst/>
          </a:prstGeom>
          <a:gradFill>
            <a:gsLst>
              <a:gs pos="35000">
                <a:srgbClr val="9EE256"/>
              </a:gs>
              <a:gs pos="99000">
                <a:srgbClr val="52762D"/>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195" rIns="36195" rtlCol="0" anchor="ctr"/>
          <a:lstStyle/>
          <a:p>
            <a:pPr algn="ctr">
              <a:lnSpc>
                <a:spcPct val="90000"/>
              </a:lnSpc>
            </a:pPr>
            <a:r>
              <a:rPr lang="en-US" altLang="zh-CN" sz="1600" b="1" noProof="1">
                <a:solidFill>
                  <a:schemeClr val="tx1"/>
                </a:solidFill>
                <a:latin typeface="Gadugi" pitchFamily="34" charset="0"/>
                <a:ea typeface="Gadugi" pitchFamily="34" charset="0"/>
              </a:rPr>
              <a:t>Evaluation calibration </a:t>
            </a:r>
            <a:r>
              <a:rPr lang="en-US" altLang="zh-CN" sz="1600" b="1" noProof="1" smtClean="0">
                <a:solidFill>
                  <a:schemeClr val="tx1"/>
                </a:solidFill>
                <a:latin typeface="Gadugi" pitchFamily="34" charset="0"/>
                <a:ea typeface="Gadugi" pitchFamily="34" charset="0"/>
              </a:rPr>
              <a:t>bias</a:t>
            </a:r>
            <a:endParaRPr lang="zh-CN" altLang="en-US" sz="1600" b="1" noProof="1">
              <a:solidFill>
                <a:schemeClr val="tx1"/>
              </a:solidFill>
              <a:latin typeface="Gadugi" pitchFamily="34" charset="0"/>
              <a:ea typeface="Gadugi" pitchFamily="34" charset="0"/>
            </a:endParaRPr>
          </a:p>
        </p:txBody>
      </p:sp>
      <p:sp>
        <p:nvSpPr>
          <p:cNvPr id="5" name="燕尾形 4"/>
          <p:cNvSpPr/>
          <p:nvPr/>
        </p:nvSpPr>
        <p:spPr>
          <a:xfrm>
            <a:off x="4549775" y="5733413"/>
            <a:ext cx="2232025" cy="777240"/>
          </a:xfrm>
          <a:prstGeom prst="chevron">
            <a:avLst/>
          </a:prstGeom>
          <a:gradFill>
            <a:gsLst>
              <a:gs pos="35000">
                <a:srgbClr val="9EE256"/>
              </a:gs>
              <a:gs pos="99000">
                <a:srgbClr val="52762D"/>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195" rIns="36195" rtlCol="0" anchor="ctr"/>
          <a:lstStyle/>
          <a:p>
            <a:pPr algn="ctr">
              <a:lnSpc>
                <a:spcPct val="90000"/>
              </a:lnSpc>
            </a:pPr>
            <a:r>
              <a:rPr lang="en-US" altLang="zh-CN" sz="1600" b="1" noProof="1">
                <a:solidFill>
                  <a:schemeClr val="tx1"/>
                </a:solidFill>
                <a:latin typeface="Gadugi" pitchFamily="34" charset="0"/>
                <a:ea typeface="Gadugi" pitchFamily="34" charset="0"/>
              </a:rPr>
              <a:t>Update the calibration model</a:t>
            </a:r>
            <a:endParaRPr lang="zh-CN" altLang="en-US" sz="1600" b="1" noProof="1">
              <a:solidFill>
                <a:schemeClr val="tx1"/>
              </a:solidFill>
              <a:latin typeface="Gadugi" pitchFamily="34" charset="0"/>
              <a:ea typeface="Gadugi" pitchFamily="34" charset="0"/>
            </a:endParaRPr>
          </a:p>
        </p:txBody>
      </p:sp>
      <p:sp>
        <p:nvSpPr>
          <p:cNvPr id="7" name="燕尾形 6"/>
          <p:cNvSpPr/>
          <p:nvPr/>
        </p:nvSpPr>
        <p:spPr>
          <a:xfrm>
            <a:off x="6660515" y="5733413"/>
            <a:ext cx="2232025" cy="777240"/>
          </a:xfrm>
          <a:prstGeom prst="chevron">
            <a:avLst/>
          </a:prstGeom>
          <a:gradFill>
            <a:gsLst>
              <a:gs pos="35000">
                <a:srgbClr val="9EE256"/>
              </a:gs>
              <a:gs pos="99000">
                <a:srgbClr val="52762D"/>
              </a:gs>
            </a:gsLst>
            <a:path path="circle">
              <a:fillToRect t="100000" r="100000"/>
            </a:path>
            <a:tileRect l="-100000" b="-10000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195" rIns="36195" rtlCol="0" anchor="ctr"/>
          <a:lstStyle/>
          <a:p>
            <a:pPr algn="ctr">
              <a:lnSpc>
                <a:spcPct val="90000"/>
              </a:lnSpc>
            </a:pPr>
            <a:r>
              <a:rPr lang="en-US" altLang="zh-CN" sz="1600" b="1" noProof="1">
                <a:solidFill>
                  <a:schemeClr val="tx1"/>
                </a:solidFill>
                <a:latin typeface="Gadugi" pitchFamily="34" charset="0"/>
                <a:ea typeface="Gadugi" pitchFamily="34" charset="0"/>
              </a:rPr>
              <a:t>Validation using new samples</a:t>
            </a:r>
            <a:endParaRPr lang="zh-CN" altLang="en-US" sz="1600" b="1" noProof="1">
              <a:solidFill>
                <a:schemeClr val="tx1"/>
              </a:solidFill>
              <a:latin typeface="Gadugi" pitchFamily="34" charset="0"/>
              <a:ea typeface="Gadugi" pitchFamily="34" charset="0"/>
            </a:endParaRPr>
          </a:p>
        </p:txBody>
      </p:sp>
    </p:spTree>
    <p:extLst>
      <p:ext uri="{BB962C8B-B14F-4D97-AF65-F5344CB8AC3E}">
        <p14:creationId xmlns:p14="http://schemas.microsoft.com/office/powerpoint/2010/main" val="36170580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5248" y="1600206"/>
            <a:ext cx="9068752" cy="4525963"/>
          </a:xfrm>
        </p:spPr>
        <p:txBody>
          <a:bodyPr/>
          <a:lstStyle/>
          <a:p>
            <a:r>
              <a:rPr lang="en-US" altLang="zh-CN" sz="2800" dirty="0" smtClean="0"/>
              <a:t>MERSI-HIRAS</a:t>
            </a:r>
            <a:r>
              <a:rPr lang="zh-CN" altLang="en-US" sz="2800" dirty="0" smtClean="0"/>
              <a:t> </a:t>
            </a:r>
            <a:r>
              <a:rPr lang="en-US" altLang="zh-CN" sz="2800" dirty="0" smtClean="0"/>
              <a:t>Inter-comparison</a:t>
            </a:r>
            <a:r>
              <a:rPr lang="zh-CN" altLang="en-US" sz="2800" dirty="0" smtClean="0">
                <a:sym typeface="+mn-ea"/>
              </a:rPr>
              <a:t>（</a:t>
            </a:r>
            <a:r>
              <a:rPr lang="en-US" altLang="zh-CN" sz="2800" dirty="0" smtClean="0">
                <a:sym typeface="+mn-ea"/>
              </a:rPr>
              <a:t>April~Sep.,2019</a:t>
            </a:r>
            <a:r>
              <a:rPr lang="zh-CN" altLang="en-US" sz="2800" dirty="0" smtClean="0">
                <a:sym typeface="+mn-ea"/>
              </a:rPr>
              <a:t>）</a:t>
            </a:r>
            <a:endParaRPr lang="zh-CN" altLang="en-US" sz="2800" dirty="0"/>
          </a:p>
        </p:txBody>
      </p:sp>
      <p:sp>
        <p:nvSpPr>
          <p:cNvPr id="5" name="标题 4"/>
          <p:cNvSpPr>
            <a:spLocks noGrp="1"/>
          </p:cNvSpPr>
          <p:nvPr>
            <p:ph type="title"/>
          </p:nvPr>
        </p:nvSpPr>
        <p:spPr>
          <a:xfrm>
            <a:off x="1132260" y="-27384"/>
            <a:ext cx="7427168" cy="1143000"/>
          </a:xfrm>
        </p:spPr>
        <p:txBody>
          <a:bodyPr/>
          <a:lstStyle/>
          <a:p>
            <a:pPr algn="l"/>
            <a:r>
              <a:rPr lang="en-US" altLang="zh-CN" sz="3600" b="1" dirty="0" smtClean="0">
                <a:sym typeface="+mn-ea"/>
              </a:rPr>
              <a:t>TEB Calibration update </a:t>
            </a:r>
            <a:br>
              <a:rPr lang="en-US" altLang="zh-CN" sz="3600" b="1" dirty="0" smtClean="0">
                <a:sym typeface="+mn-ea"/>
              </a:rPr>
            </a:br>
            <a:r>
              <a:rPr lang="en-US" altLang="zh-CN" sz="3600" b="1" dirty="0" smtClean="0">
                <a:sym typeface="+mn-ea"/>
              </a:rPr>
              <a:t>based on GSICS Evaluation</a:t>
            </a:r>
            <a:endParaRPr lang="zh-CN" altLang="en-US" sz="3600" b="1" dirty="0"/>
          </a:p>
        </p:txBody>
      </p:sp>
      <p:pic>
        <p:nvPicPr>
          <p:cNvPr id="7" name="图片 6" descr="Graph1"/>
          <p:cNvPicPr>
            <a:picLocks noChangeAspect="1"/>
          </p:cNvPicPr>
          <p:nvPr/>
        </p:nvPicPr>
        <p:blipFill>
          <a:blip r:embed="rId2"/>
          <a:stretch>
            <a:fillRect/>
          </a:stretch>
        </p:blipFill>
        <p:spPr>
          <a:xfrm>
            <a:off x="4697948" y="2382366"/>
            <a:ext cx="4770596" cy="3180080"/>
          </a:xfrm>
          <a:prstGeom prst="rect">
            <a:avLst/>
          </a:prstGeom>
        </p:spPr>
      </p:pic>
      <p:pic>
        <p:nvPicPr>
          <p:cNvPr id="6" name="图片 5" descr="Graph2"/>
          <p:cNvPicPr>
            <a:picLocks noChangeAspect="1"/>
          </p:cNvPicPr>
          <p:nvPr/>
        </p:nvPicPr>
        <p:blipFill>
          <a:blip r:embed="rId3"/>
          <a:stretch>
            <a:fillRect/>
          </a:stretch>
        </p:blipFill>
        <p:spPr>
          <a:xfrm>
            <a:off x="-252536" y="2380615"/>
            <a:ext cx="4770596" cy="3180080"/>
          </a:xfrm>
          <a:prstGeom prst="rect">
            <a:avLst/>
          </a:prstGeom>
        </p:spPr>
      </p:pic>
      <p:sp>
        <p:nvSpPr>
          <p:cNvPr id="2" name="TextBox 1"/>
          <p:cNvSpPr txBox="1"/>
          <p:nvPr/>
        </p:nvSpPr>
        <p:spPr>
          <a:xfrm>
            <a:off x="1331640" y="2276872"/>
            <a:ext cx="6768752" cy="461665"/>
          </a:xfrm>
          <a:prstGeom prst="rect">
            <a:avLst/>
          </a:prstGeom>
          <a:noFill/>
        </p:spPr>
        <p:txBody>
          <a:bodyPr wrap="square" rtlCol="0">
            <a:spAutoFit/>
          </a:bodyPr>
          <a:lstStyle/>
          <a:p>
            <a:r>
              <a:rPr lang="en-US" altLang="zh-CN" sz="2400" dirty="0" smtClean="0"/>
              <a:t>Old Model                                         New Model</a:t>
            </a:r>
            <a:endParaRPr lang="zh-CN" altLang="en-US" sz="2400" dirty="0"/>
          </a:p>
        </p:txBody>
      </p:sp>
      <p:sp>
        <p:nvSpPr>
          <p:cNvPr id="4" name="右箭头 3"/>
          <p:cNvSpPr/>
          <p:nvPr/>
        </p:nvSpPr>
        <p:spPr>
          <a:xfrm>
            <a:off x="3924514" y="3576362"/>
            <a:ext cx="1170196" cy="792088"/>
          </a:xfrm>
          <a:prstGeom prst="rightArrow">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7678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1" y="274955"/>
            <a:ext cx="7931224" cy="873760"/>
          </a:xfrm>
        </p:spPr>
        <p:txBody>
          <a:bodyPr/>
          <a:lstStyle/>
          <a:p>
            <a:r>
              <a:rPr lang="en-US" dirty="0" smtClean="0">
                <a:latin typeface="Times New Roman" panose="02020603050405020304" charset="0"/>
                <a:ea typeface="宋体" panose="02010600030101010101" pitchFamily="2" charset="-122"/>
                <a:sym typeface="+mn-ea"/>
              </a:rPr>
              <a:t>MERSI-II SRB Cal/Val </a:t>
            </a:r>
            <a:r>
              <a:rPr lang="en-US" dirty="0">
                <a:latin typeface="Times New Roman" panose="02020603050405020304" charset="0"/>
                <a:ea typeface="宋体" panose="02010600030101010101" pitchFamily="2" charset="-122"/>
                <a:sym typeface="+mn-ea"/>
              </a:rPr>
              <a:t>methods </a:t>
            </a:r>
            <a:endParaRPr lang="zh-CN" altLang="en-US" dirty="0"/>
          </a:p>
        </p:txBody>
      </p:sp>
      <p:graphicFrame>
        <p:nvGraphicFramePr>
          <p:cNvPr id="4" name="表格 3"/>
          <p:cNvGraphicFramePr/>
          <p:nvPr/>
        </p:nvGraphicFramePr>
        <p:xfrm>
          <a:off x="106680" y="1358900"/>
          <a:ext cx="8930005" cy="4000500"/>
        </p:xfrm>
        <a:graphic>
          <a:graphicData uri="http://schemas.openxmlformats.org/drawingml/2006/table">
            <a:tbl>
              <a:tblPr firstRow="1" bandRow="1">
                <a:tableStyleId>{5940675A-B579-460E-94D1-54222C63F5DA}</a:tableStyleId>
              </a:tblPr>
              <a:tblGrid>
                <a:gridCol w="1161415"/>
                <a:gridCol w="1555115"/>
                <a:gridCol w="4536440"/>
                <a:gridCol w="1677035"/>
              </a:tblGrid>
              <a:tr h="365760">
                <a:tc>
                  <a:txBody>
                    <a:bodyPr/>
                    <a:lstStyle/>
                    <a:p>
                      <a:pPr algn="ctr">
                        <a:lnSpc>
                          <a:spcPct val="110000"/>
                        </a:lnSpc>
                        <a:buNone/>
                      </a:pPr>
                      <a:r>
                        <a:rPr lang="en-US" sz="1300" u="sng">
                          <a:solidFill>
                            <a:schemeClr val="tx1"/>
                          </a:solidFill>
                          <a:latin typeface="Times New Roman" panose="02020603050405020304" charset="0"/>
                          <a:cs typeface="Times New Roman" panose="02020603050405020304" charset="0"/>
                        </a:rPr>
                        <a:t>Reflectance Dynamic </a:t>
                      </a:r>
                      <a:endParaRPr lang="en-US" altLang="en-US" sz="1300" u="sng">
                        <a:solidFill>
                          <a:schemeClr val="tx1"/>
                        </a:solidFill>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lumMod val="90000"/>
                      </a:schemeClr>
                    </a:solidFill>
                  </a:tcPr>
                </a:tc>
                <a:tc>
                  <a:txBody>
                    <a:bodyPr/>
                    <a:lstStyle/>
                    <a:p>
                      <a:pPr algn="ctr">
                        <a:lnSpc>
                          <a:spcPct val="110000"/>
                        </a:lnSpc>
                        <a:buNone/>
                      </a:pPr>
                      <a:r>
                        <a:rPr lang="en-US" sz="1300" u="sng">
                          <a:solidFill>
                            <a:schemeClr val="tx1"/>
                          </a:solidFill>
                          <a:latin typeface="Times New Roman" panose="02020603050405020304" charset="0"/>
                          <a:cs typeface="Times New Roman" panose="02020603050405020304" charset="0"/>
                        </a:rPr>
                        <a:t>Method</a:t>
                      </a:r>
                      <a:endParaRPr lang="en-US" altLang="en-US" sz="1300" u="sng">
                        <a:solidFill>
                          <a:schemeClr val="tx1"/>
                        </a:solidFill>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lumMod val="90000"/>
                      </a:schemeClr>
                    </a:solidFill>
                  </a:tcPr>
                </a:tc>
                <a:tc>
                  <a:txBody>
                    <a:bodyPr/>
                    <a:lstStyle/>
                    <a:p>
                      <a:pPr algn="ctr">
                        <a:lnSpc>
                          <a:spcPct val="110000"/>
                        </a:lnSpc>
                        <a:buNone/>
                      </a:pPr>
                      <a:r>
                        <a:rPr lang="en-US" sz="1300" u="sng">
                          <a:solidFill>
                            <a:schemeClr val="tx1"/>
                          </a:solidFill>
                          <a:latin typeface="Times New Roman" panose="02020603050405020304" charset="0"/>
                          <a:cs typeface="Times New Roman" panose="02020603050405020304" charset="0"/>
                        </a:rPr>
                        <a:t>Comparison</a:t>
                      </a:r>
                      <a:endParaRPr lang="en-US" altLang="en-US" sz="1300" u="sng">
                        <a:solidFill>
                          <a:schemeClr val="tx1"/>
                        </a:solidFill>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w="12700" cap="flat" cmpd="sng">
                      <a:solidFill>
                        <a:srgbClr val="000000"/>
                      </a:solidFill>
                      <a:prstDash val="solid"/>
                      <a:headEnd type="none" w="med" len="med"/>
                      <a:tailEnd type="none" w="med" len="med"/>
                    </a:lnT>
                    <a:lnB cap="flat">
                      <a:noFill/>
                    </a:lnB>
                    <a:lnTlToBr>
                      <a:noFill/>
                    </a:lnTlToBr>
                    <a:lnBlToTr>
                      <a:noFill/>
                    </a:lnBlToTr>
                    <a:solidFill>
                      <a:schemeClr val="bg2">
                        <a:lumMod val="90000"/>
                      </a:schemeClr>
                    </a:solidFill>
                  </a:tcPr>
                </a:tc>
                <a:tc>
                  <a:txBody>
                    <a:bodyPr/>
                    <a:lstStyle/>
                    <a:p>
                      <a:pPr algn="ctr">
                        <a:lnSpc>
                          <a:spcPct val="110000"/>
                        </a:lnSpc>
                        <a:buNone/>
                      </a:pPr>
                      <a:r>
                        <a:rPr lang="en-US" sz="1300" u="sng">
                          <a:solidFill>
                            <a:schemeClr val="tx1"/>
                          </a:solidFill>
                          <a:latin typeface="Times New Roman" panose="02020603050405020304" charset="0"/>
                          <a:cs typeface="Times New Roman" panose="02020603050405020304" charset="0"/>
                        </a:rPr>
                        <a:t>Applicable channels of MERSI II</a:t>
                      </a:r>
                      <a:endParaRPr lang="en-US" altLang="en-US" sz="1300" u="sng">
                        <a:solidFill>
                          <a:schemeClr val="tx1"/>
                        </a:solidFill>
                        <a:latin typeface="Times New Roman" panose="02020603050405020304" charset="0"/>
                        <a:ea typeface="宋体" panose="02010600030101010101" pitchFamily="2" charset="-122"/>
                        <a:cs typeface="Times New Roman" panose="02020603050405020304" charset="0"/>
                      </a:endParaRPr>
                    </a:p>
                  </a:txBody>
                  <a:tcPr marL="0" marR="0" marT="0" marB="0" anchor="ctr">
                    <a:lnL>
                      <a:noFill/>
                    </a:lnL>
                    <a:lnR cap="flat">
                      <a:noFill/>
                    </a:lnR>
                    <a:lnT w="12700" cap="flat" cmpd="sng">
                      <a:solidFill>
                        <a:srgbClr val="000000"/>
                      </a:solidFill>
                      <a:prstDash val="solid"/>
                      <a:headEnd type="none" w="med" len="med"/>
                      <a:tailEnd type="none" w="med" len="med"/>
                    </a:lnT>
                    <a:lnB cap="flat">
                      <a:noFill/>
                    </a:lnB>
                    <a:lnTlToBr>
                      <a:noFill/>
                    </a:lnTlToBr>
                    <a:lnBlToTr>
                      <a:noFill/>
                    </a:lnBlToTr>
                    <a:solidFill>
                      <a:schemeClr val="bg2">
                        <a:lumMod val="90000"/>
                      </a:schemeClr>
                    </a:solidFill>
                  </a:tcPr>
                </a:tc>
              </a:tr>
              <a:tr h="548640">
                <a:tc>
                  <a:txBody>
                    <a:bodyPr/>
                    <a:lstStyle/>
                    <a:p>
                      <a:pPr algn="ctr">
                        <a:lnSpc>
                          <a:spcPct val="110000"/>
                        </a:lnSpc>
                        <a:buNone/>
                      </a:pPr>
                      <a:r>
                        <a:rPr lang="en-US" sz="1300" u="sng">
                          <a:latin typeface="Times New Roman" panose="02020603050405020304" charset="0"/>
                          <a:cs typeface="Times New Roman" panose="02020603050405020304" charset="0"/>
                        </a:rPr>
                        <a:t>High</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&gt;80%</a:t>
                      </a:r>
                      <a:r>
                        <a:rPr lang="en-US" sz="1300" u="sng">
                          <a:latin typeface="宋体" panose="02010600030101010101" pitchFamily="2" charset="-122"/>
                          <a:ea typeface="宋体" panose="02010600030101010101" pitchFamily="2" charset="-122"/>
                          <a:cs typeface="宋体" panose="02010600030101010101" pitchFamily="2" charset="-122"/>
                        </a:rPr>
                        <a:t>）</a:t>
                      </a:r>
                      <a:endParaRPr lang="en-US" altLang="en-US" sz="1300" u="sng">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a:noFill/>
                    </a:lnL>
                    <a:lnR>
                      <a:noFill/>
                    </a:lnR>
                    <a:lnT cap="flat">
                      <a:noFill/>
                    </a:lnT>
                    <a:lnB cap="flat">
                      <a:noFill/>
                    </a:lnB>
                    <a:lnTlToBr>
                      <a:noFill/>
                    </a:lnTlToBr>
                    <a:lnBlToTr>
                      <a:noFill/>
                    </a:lnBlToTr>
                    <a:solidFill>
                      <a:schemeClr val="tx2">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DCC</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tx2">
                        <a:lumMod val="20000"/>
                        <a:lumOff val="80000"/>
                      </a:schemeClr>
                    </a:solidFill>
                  </a:tcPr>
                </a:tc>
                <a:tc>
                  <a:txBody>
                    <a:bodyPr/>
                    <a:lstStyle/>
                    <a:p>
                      <a:pPr>
                        <a:lnSpc>
                          <a:spcPct val="110000"/>
                        </a:lnSpc>
                        <a:buNone/>
                      </a:pPr>
                      <a:r>
                        <a:rPr lang="en-US" sz="1300" u="sng">
                          <a:latin typeface="Times New Roman" panose="02020603050405020304" charset="0"/>
                          <a:cs typeface="Times New Roman" panose="02020603050405020304" charset="0"/>
                        </a:rPr>
                        <a:t>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high stability, providing high brightness information, better performance in the absorption channel</a:t>
                      </a:r>
                    </a:p>
                    <a:p>
                      <a:pPr>
                        <a:lnSpc>
                          <a:spcPct val="110000"/>
                        </a:lnSpc>
                        <a:buNone/>
                      </a:pPr>
                      <a:r>
                        <a:rPr lang="en-US" sz="1300" u="sng">
                          <a:latin typeface="Times New Roman" panose="02020603050405020304" charset="0"/>
                          <a:cs typeface="Times New Roman" panose="02020603050405020304" charset="0"/>
                        </a:rPr>
                        <a:t>Demerit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saturation in ocean channels </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tx2">
                        <a:lumMod val="20000"/>
                        <a:lumOff val="80000"/>
                      </a:schemeClr>
                    </a:solidFill>
                  </a:tcPr>
                </a:tc>
                <a:tc>
                  <a:txBody>
                    <a:bodyPr/>
                    <a:lstStyle/>
                    <a:p>
                      <a:pPr algn="ctr">
                        <a:lnSpc>
                          <a:spcPct val="110000"/>
                        </a:lnSpc>
                        <a:buNone/>
                      </a:pPr>
                      <a:r>
                        <a:rPr lang="en-US" altLang="zh-CN" sz="1300" dirty="0">
                          <a:sym typeface="+mn-ea"/>
                        </a:rPr>
                        <a:t>1~7</a:t>
                      </a:r>
                      <a:r>
                        <a:rPr lang="zh-CN" altLang="en-US" sz="1300" dirty="0">
                          <a:sym typeface="+mn-ea"/>
                        </a:rPr>
                        <a:t>，</a:t>
                      </a:r>
                      <a:r>
                        <a:rPr lang="en-US" altLang="zh-CN" sz="1300">
                          <a:sym typeface="+mn-ea"/>
                        </a:rPr>
                        <a:t>16~19</a:t>
                      </a:r>
                      <a:endParaRPr lang="en-US" altLang="en-US" sz="1300" u="sng">
                        <a:latin typeface="Times New Roman" panose="02020603050405020304" charset="0"/>
                        <a:ea typeface="Times New Roman" panose="02020603050405020304" charset="0"/>
                        <a:cs typeface="Times New Roman" panose="02020603050405020304" charset="0"/>
                        <a:sym typeface="+mn-ea"/>
                      </a:endParaRPr>
                    </a:p>
                  </a:txBody>
                  <a:tcPr marL="0" marR="0" marT="0" marB="0" anchor="ctr">
                    <a:lnL>
                      <a:noFill/>
                    </a:lnL>
                    <a:lnR cap="flat">
                      <a:noFill/>
                    </a:lnR>
                    <a:lnT cap="flat">
                      <a:noFill/>
                    </a:lnT>
                    <a:lnB cap="flat">
                      <a:noFill/>
                    </a:lnB>
                    <a:lnTlToBr>
                      <a:noFill/>
                    </a:lnTlToBr>
                    <a:lnBlToTr>
                      <a:noFill/>
                    </a:lnBlToTr>
                    <a:solidFill>
                      <a:schemeClr val="tx2">
                        <a:lumMod val="20000"/>
                        <a:lumOff val="80000"/>
                      </a:schemeClr>
                    </a:solidFill>
                  </a:tcPr>
                </a:tc>
              </a:tr>
              <a:tr h="365760">
                <a:tc>
                  <a:txBody>
                    <a:bodyPr/>
                    <a:lstStyle/>
                    <a:p>
                      <a:pPr algn="ctr">
                        <a:lnSpc>
                          <a:spcPct val="110000"/>
                        </a:lnSpc>
                        <a:buNone/>
                      </a:pPr>
                      <a:r>
                        <a:rPr lang="en-US" sz="1300" u="sng">
                          <a:latin typeface="Times New Roman" panose="02020603050405020304" charset="0"/>
                          <a:cs typeface="Times New Roman" panose="02020603050405020304" charset="0"/>
                        </a:rPr>
                        <a:t> </a:t>
                      </a:r>
                      <a:r>
                        <a:rPr lang="en-US" sz="1300" u="sng">
                          <a:latin typeface="Times New Roman" panose="02020603050405020304" charset="0"/>
                          <a:cs typeface="Times New Roman" panose="02020603050405020304" charset="0"/>
                          <a:sym typeface="+mn-ea"/>
                        </a:rPr>
                        <a:t>Medium</a:t>
                      </a:r>
                      <a:r>
                        <a:rPr lang="en-US" sz="1300" u="sng">
                          <a:latin typeface="宋体" panose="02010600030101010101" pitchFamily="2" charset="-122"/>
                          <a:ea typeface="宋体" panose="02010600030101010101" pitchFamily="2" charset="-122"/>
                          <a:cs typeface="宋体" panose="02010600030101010101" pitchFamily="2" charset="-122"/>
                          <a:sym typeface="+mn-ea"/>
                        </a:rPr>
                        <a:t>（</a:t>
                      </a:r>
                      <a:r>
                        <a:rPr lang="en-US" sz="1300" u="sng">
                          <a:latin typeface="Times New Roman" panose="02020603050405020304" charset="0"/>
                          <a:cs typeface="Times New Roman" panose="02020603050405020304" charset="0"/>
                          <a:sym typeface="+mn-ea"/>
                        </a:rPr>
                        <a:t>&lt;80%</a:t>
                      </a:r>
                      <a:r>
                        <a:rPr lang="en-US" sz="1300" u="sng">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1300" u="sng">
                        <a:latin typeface="宋体" panose="02010600030101010101" pitchFamily="2" charset="-122"/>
                        <a:ea typeface="宋体" panose="02010600030101010101" pitchFamily="2" charset="-122"/>
                        <a:cs typeface="宋体" panose="02010600030101010101" pitchFamily="2" charset="-122"/>
                        <a:sym typeface="+mn-ea"/>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Multi-Site</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nSpc>
                          <a:spcPct val="110000"/>
                        </a:lnSpc>
                        <a:buNone/>
                      </a:pPr>
                      <a:r>
                        <a:rPr lang="en-US" sz="1300" u="sng">
                          <a:latin typeface="Times New Roman" panose="02020603050405020304" charset="0"/>
                          <a:cs typeface="Times New Roman" panose="02020603050405020304" charset="0"/>
                        </a:rPr>
                        <a:t>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multi-targets </a:t>
                      </a:r>
                    </a:p>
                    <a:p>
                      <a:pPr>
                        <a:lnSpc>
                          <a:spcPct val="110000"/>
                        </a:lnSpc>
                        <a:buNone/>
                      </a:pPr>
                      <a:r>
                        <a:rPr lang="en-US" sz="1300" u="sng">
                          <a:latin typeface="Times New Roman" panose="02020603050405020304" charset="0"/>
                          <a:cs typeface="Times New Roman" panose="02020603050405020304" charset="0"/>
                        </a:rPr>
                        <a:t>Demerit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seasonal variation affected by  atmosphere and surface, unsuitable for absorption channels</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1~19</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cap="flat">
                      <a:noFill/>
                    </a:lnR>
                    <a:lnT cap="flat">
                      <a:noFill/>
                    </a:lnT>
                    <a:lnB cap="flat">
                      <a:noFill/>
                    </a:lnB>
                    <a:lnTlToBr>
                      <a:noFill/>
                    </a:lnTlToBr>
                    <a:lnBlToTr>
                      <a:noFill/>
                    </a:lnBlToTr>
                    <a:solidFill>
                      <a:schemeClr val="accent1">
                        <a:lumMod val="20000"/>
                        <a:lumOff val="80000"/>
                      </a:schemeClr>
                    </a:solidFill>
                  </a:tcPr>
                </a:tc>
              </a:tr>
              <a:tr h="548640">
                <a:tc>
                  <a:txBody>
                    <a:bodyPr/>
                    <a:lstStyle/>
                    <a:p>
                      <a:pPr algn="ctr">
                        <a:lnSpc>
                          <a:spcPct val="110000"/>
                        </a:lnSpc>
                        <a:buNone/>
                      </a:pPr>
                      <a:r>
                        <a:rPr lang="en-US" sz="1300" u="sng">
                          <a:latin typeface="Times New Roman" panose="02020603050405020304" charset="0"/>
                          <a:cs typeface="Times New Roman" panose="02020603050405020304" charset="0"/>
                        </a:rPr>
                        <a:t> </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SNO_GOME </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nSpc>
                          <a:spcPct val="110000"/>
                        </a:lnSpc>
                        <a:buNone/>
                      </a:pPr>
                      <a:r>
                        <a:rPr lang="en-US" sz="1300" u="sng">
                          <a:latin typeface="Times New Roman" panose="02020603050405020304" charset="0"/>
                          <a:cs typeface="Times New Roman" panose="02020603050405020304" charset="0"/>
                        </a:rPr>
                        <a:t>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 not rely on the atmosphere and surface observation, spectral differences can be ignored, providing medium reflectance targets for ocean channels;</a:t>
                      </a:r>
                    </a:p>
                    <a:p>
                      <a:pPr>
                        <a:lnSpc>
                          <a:spcPct val="110000"/>
                        </a:lnSpc>
                        <a:buNone/>
                      </a:pPr>
                      <a:r>
                        <a:rPr lang="en-US" sz="1300" u="sng">
                          <a:latin typeface="Times New Roman" panose="02020603050405020304" charset="0"/>
                          <a:cs typeface="Times New Roman" panose="02020603050405020304" charset="0"/>
                        </a:rPr>
                        <a:t>Demerit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Only suit for VIS channels</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1~3</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8~15</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cap="flat">
                      <a:noFill/>
                    </a:lnR>
                    <a:lnT cap="flat">
                      <a:noFill/>
                    </a:lnT>
                    <a:lnB cap="flat">
                      <a:noFill/>
                    </a:lnB>
                    <a:lnTlToBr>
                      <a:noFill/>
                    </a:lnTlToBr>
                    <a:lnBlToTr>
                      <a:noFill/>
                    </a:lnBlToTr>
                    <a:solidFill>
                      <a:schemeClr val="accent1">
                        <a:lumMod val="20000"/>
                        <a:lumOff val="80000"/>
                      </a:schemeClr>
                    </a:solidFill>
                  </a:tcPr>
                </a:tc>
              </a:tr>
              <a:tr h="365760">
                <a:tc>
                  <a:txBody>
                    <a:bodyPr/>
                    <a:lstStyle/>
                    <a:p>
                      <a:pPr algn="ctr">
                        <a:lnSpc>
                          <a:spcPct val="110000"/>
                        </a:lnSpc>
                        <a:buNone/>
                      </a:pPr>
                      <a:r>
                        <a:rPr lang="en-US" sz="1300" u="sng">
                          <a:latin typeface="Times New Roman" panose="02020603050405020304" charset="0"/>
                          <a:cs typeface="Times New Roman" panose="02020603050405020304" charset="0"/>
                        </a:rPr>
                        <a:t> </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SNO_MODIS</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rowSpan="2">
                  <a:txBody>
                    <a:bodyPr/>
                    <a:lstStyle/>
                    <a:p>
                      <a:pPr>
                        <a:lnSpc>
                          <a:spcPct val="110000"/>
                        </a:lnSpc>
                        <a:buNone/>
                      </a:pPr>
                      <a:r>
                        <a:rPr lang="en-US" sz="1300" u="sng">
                          <a:latin typeface="Times New Roman" panose="02020603050405020304" charset="0"/>
                          <a:cs typeface="Times New Roman" panose="02020603050405020304" charset="0"/>
                        </a:rPr>
                        <a:t>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Do not rely on the atmosphere and surface observation</a:t>
                      </a:r>
                    </a:p>
                    <a:p>
                      <a:pPr>
                        <a:lnSpc>
                          <a:spcPct val="110000"/>
                        </a:lnSpc>
                        <a:buNone/>
                      </a:pPr>
                      <a:r>
                        <a:rPr lang="en-US" sz="1300" u="sng">
                          <a:latin typeface="Times New Roman" panose="02020603050405020304" charset="0"/>
                          <a:cs typeface="Times New Roman" panose="02020603050405020304" charset="0"/>
                        </a:rPr>
                        <a:t>Demerit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Need spectral correction</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1~18</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cap="flat">
                      <a:noFill/>
                    </a:lnR>
                    <a:lnT cap="flat">
                      <a:noFill/>
                    </a:lnT>
                    <a:lnB cap="flat">
                      <a:noFill/>
                    </a:lnB>
                    <a:lnTlToBr>
                      <a:noFill/>
                    </a:lnTlToBr>
                    <a:lnBlToTr>
                      <a:noFill/>
                    </a:lnBlToTr>
                    <a:solidFill>
                      <a:schemeClr val="accent1">
                        <a:lumMod val="20000"/>
                        <a:lumOff val="80000"/>
                      </a:schemeClr>
                    </a:solidFill>
                  </a:tcPr>
                </a:tc>
              </a:tr>
              <a:tr h="365760">
                <a:tc>
                  <a:txBody>
                    <a:bodyPr/>
                    <a:lstStyle/>
                    <a:p>
                      <a:pPr algn="ctr">
                        <a:lnSpc>
                          <a:spcPct val="110000"/>
                        </a:lnSpc>
                        <a:buNone/>
                      </a:pP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sym typeface="+mn-ea"/>
                        </a:rPr>
                        <a:t>SNO_VIIRS</a:t>
                      </a:r>
                      <a:endParaRPr lang="en-US" altLang="en-US" sz="1300" u="sng">
                        <a:latin typeface="Times New Roman" panose="02020603050405020304" charset="0"/>
                        <a:ea typeface="Times New Roman" panose="02020603050405020304" charset="0"/>
                        <a:cs typeface="Times New Roman" panose="02020603050405020304" charset="0"/>
                        <a:sym typeface="+mn-ea"/>
                      </a:endParaRPr>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vMerge="1">
                  <a:txBody>
                    <a:bodyPr/>
                    <a:lstStyle/>
                    <a:p>
                      <a:endParaRPr lang="zh-CN"/>
                    </a:p>
                  </a:txBody>
                  <a:tcPr marL="0" marR="0" marT="0" marB="0" anchor="ctr">
                    <a:lnL>
                      <a:noFill/>
                    </a:lnL>
                    <a:lnR>
                      <a:noFill/>
                    </a:lnR>
                    <a:lnT cap="flat">
                      <a:noFill/>
                    </a:lnT>
                    <a:lnB cap="flat">
                      <a:noFill/>
                    </a:lnB>
                    <a:lnTlToBr>
                      <a:noFill/>
                    </a:lnTlToBr>
                    <a:lnBlToTr>
                      <a:noFill/>
                    </a:lnBlToTr>
                    <a:solidFill>
                      <a:schemeClr val="accent1">
                        <a:lumMod val="20000"/>
                        <a:lumOff val="80000"/>
                      </a:schemeClr>
                    </a:solidFill>
                  </a:tcPr>
                </a:tc>
                <a:tc>
                  <a:txBody>
                    <a:bodyPr/>
                    <a:lstStyle/>
                    <a:p>
                      <a:pPr marL="0" lvl="0" indent="0" algn="ctr">
                        <a:lnSpc>
                          <a:spcPct val="110000"/>
                        </a:lnSpc>
                        <a:buNone/>
                      </a:pPr>
                      <a:r>
                        <a:rPr lang="en-US" altLang="zh-CN" sz="1300" dirty="0">
                          <a:sym typeface="+mn-ea"/>
                        </a:rPr>
                        <a:t>2~</a:t>
                      </a:r>
                      <a:r>
                        <a:rPr lang="en-US" sz="1300" dirty="0">
                          <a:sym typeface="+mn-ea"/>
                        </a:rPr>
                        <a:t>10</a:t>
                      </a:r>
                      <a:r>
                        <a:rPr lang="zh-CN" altLang="en-US" sz="1300">
                          <a:sym typeface="+mn-ea"/>
                        </a:rPr>
                        <a:t>、</a:t>
                      </a:r>
                      <a:r>
                        <a:rPr lang="en-US" altLang="zh-CN" sz="1300">
                          <a:sym typeface="+mn-ea"/>
                        </a:rPr>
                        <a:t>12</a:t>
                      </a:r>
                      <a:r>
                        <a:rPr lang="zh-CN" altLang="en-US" sz="1300">
                          <a:sym typeface="+mn-ea"/>
                        </a:rPr>
                        <a:t>、</a:t>
                      </a:r>
                      <a:r>
                        <a:rPr lang="en-US" altLang="zh-CN" sz="1300">
                          <a:sym typeface="+mn-ea"/>
                        </a:rPr>
                        <a:t>14</a:t>
                      </a:r>
                      <a:r>
                        <a:rPr lang="zh-CN" altLang="en-US" sz="1300">
                          <a:sym typeface="+mn-ea"/>
                        </a:rPr>
                        <a:t>、</a:t>
                      </a:r>
                      <a:r>
                        <a:rPr lang="en-US" altLang="zh-CN" sz="1300">
                          <a:sym typeface="+mn-ea"/>
                        </a:rPr>
                        <a:t>15</a:t>
                      </a:r>
                      <a:endParaRPr lang="en-US" altLang="en-US" sz="1300" u="sng">
                        <a:latin typeface="Times New Roman" panose="02020603050405020304" charset="0"/>
                        <a:ea typeface="Times New Roman" panose="02020603050405020304" charset="0"/>
                        <a:cs typeface="Times New Roman" panose="02020603050405020304" charset="0"/>
                        <a:sym typeface="+mn-ea"/>
                      </a:endParaRPr>
                    </a:p>
                  </a:txBody>
                  <a:tcPr marL="0" marR="0" marT="0" marB="0" anchor="ctr">
                    <a:lnL>
                      <a:noFill/>
                    </a:lnL>
                    <a:lnR cap="flat">
                      <a:noFill/>
                    </a:lnR>
                    <a:lnT cap="flat">
                      <a:noFill/>
                    </a:lnT>
                    <a:lnB cap="flat">
                      <a:noFill/>
                    </a:lnB>
                    <a:lnTlToBr>
                      <a:noFill/>
                    </a:lnTlToBr>
                    <a:lnBlToTr>
                      <a:noFill/>
                    </a:lnBlToTr>
                    <a:solidFill>
                      <a:schemeClr val="accent1">
                        <a:lumMod val="20000"/>
                        <a:lumOff val="80000"/>
                      </a:schemeClr>
                    </a:solidFill>
                  </a:tcPr>
                </a:tc>
              </a:tr>
              <a:tr h="365760">
                <a:tc>
                  <a:txBody>
                    <a:bodyPr/>
                    <a:lstStyle/>
                    <a:p>
                      <a:pPr algn="ctr">
                        <a:lnSpc>
                          <a:spcPct val="110000"/>
                        </a:lnSpc>
                        <a:buNone/>
                      </a:pPr>
                      <a:r>
                        <a:rPr lang="en-US" sz="1300" u="sng">
                          <a:latin typeface="Times New Roman" panose="02020603050405020304" charset="0"/>
                          <a:cs typeface="Times New Roman" panose="02020603050405020304" charset="0"/>
                        </a:rPr>
                        <a:t>Low</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&lt;10%</a:t>
                      </a:r>
                      <a:r>
                        <a:rPr lang="en-US" sz="1300" u="sng">
                          <a:latin typeface="宋体" panose="02010600030101010101" pitchFamily="2" charset="-122"/>
                          <a:ea typeface="宋体" panose="02010600030101010101" pitchFamily="2" charset="-122"/>
                          <a:cs typeface="宋体" panose="02010600030101010101" pitchFamily="2" charset="-122"/>
                        </a:rPr>
                        <a:t>）</a:t>
                      </a:r>
                      <a:endParaRPr lang="en-US" altLang="en-US" sz="1300" u="sng">
                        <a:latin typeface="宋体" panose="02010600030101010101" pitchFamily="2" charset="-122"/>
                        <a:ea typeface="宋体" panose="02010600030101010101" pitchFamily="2" charset="-122"/>
                        <a:cs typeface="宋体" panose="02010600030101010101" pitchFamily="2" charset="-122"/>
                      </a:endParaRPr>
                    </a:p>
                  </a:txBody>
                  <a:tcPr marL="0" marR="0" marT="0" marB="0"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Moon</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a:lnSpc>
                          <a:spcPct val="110000"/>
                        </a:lnSpc>
                        <a:buNone/>
                      </a:pPr>
                      <a:r>
                        <a:rPr lang="en-US" sz="1300" u="sng">
                          <a:latin typeface="Times New Roman" panose="02020603050405020304" charset="0"/>
                          <a:cs typeface="Times New Roman" panose="02020603050405020304" charset="0"/>
                        </a:rPr>
                        <a:t>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High stability</a:t>
                      </a:r>
                    </a:p>
                    <a:p>
                      <a:pPr>
                        <a:lnSpc>
                          <a:spcPct val="110000"/>
                        </a:lnSpc>
                        <a:buNone/>
                      </a:pPr>
                      <a:r>
                        <a:rPr lang="en-US" sz="1300" u="sng">
                          <a:latin typeface="Times New Roman" panose="02020603050405020304" charset="0"/>
                          <a:cs typeface="Times New Roman" panose="02020603050405020304" charset="0"/>
                        </a:rPr>
                        <a:t>Demerit</a:t>
                      </a:r>
                      <a:r>
                        <a:rPr lang="en-US" sz="1300" u="sng">
                          <a:latin typeface="宋体" panose="02010600030101010101" pitchFamily="2" charset="-122"/>
                          <a:ea typeface="宋体" panose="02010600030101010101" pitchFamily="2" charset="-122"/>
                          <a:cs typeface="宋体" panose="02010600030101010101" pitchFamily="2" charset="-122"/>
                        </a:rPr>
                        <a:t>：</a:t>
                      </a:r>
                      <a:r>
                        <a:rPr lang="en-US" sz="1300" u="sng">
                          <a:latin typeface="Times New Roman" panose="02020603050405020304" charset="0"/>
                          <a:cs typeface="Times New Roman" panose="02020603050405020304" charset="0"/>
                        </a:rPr>
                        <a:t>Accuracy depending on the moon model, low calibration frequency </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a:noFill/>
                    </a:lnR>
                    <a:lnT cap="flat">
                      <a:noFill/>
                    </a:lnT>
                    <a:lnB w="12700" cap="flat" cmpd="sng">
                      <a:solidFill>
                        <a:srgbClr val="00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algn="ctr">
                        <a:lnSpc>
                          <a:spcPct val="110000"/>
                        </a:lnSpc>
                        <a:buNone/>
                      </a:pPr>
                      <a:r>
                        <a:rPr lang="en-US" sz="1300" u="sng">
                          <a:latin typeface="Times New Roman" panose="02020603050405020304" charset="0"/>
                          <a:cs typeface="Times New Roman" panose="02020603050405020304" charset="0"/>
                        </a:rPr>
                        <a:t>1~20</a:t>
                      </a:r>
                      <a:endParaRPr lang="en-US" altLang="en-US" sz="1300" u="sng">
                        <a:latin typeface="Times New Roman" panose="02020603050405020304" charset="0"/>
                        <a:ea typeface="Times New Roman" panose="02020603050405020304" charset="0"/>
                        <a:cs typeface="Times New Roman" panose="02020603050405020304" charset="0"/>
                      </a:endParaRPr>
                    </a:p>
                  </a:txBody>
                  <a:tcPr marL="0" marR="0" marT="0" marB="0" anchor="ctr">
                    <a:lnL>
                      <a:noFill/>
                    </a:lnL>
                    <a:lnR cap="flat">
                      <a:noFill/>
                    </a:lnR>
                    <a:lnT cap="flat">
                      <a:noFill/>
                    </a:lnT>
                    <a:lnB w="12700" cap="flat" cmpd="sng">
                      <a:solidFill>
                        <a:srgbClr val="000000"/>
                      </a:solidFill>
                      <a:prstDash val="solid"/>
                      <a:headEnd type="none" w="med" len="med"/>
                      <a:tailEnd type="none" w="med" len="med"/>
                    </a:lnB>
                    <a:lnTlToBr>
                      <a:noFill/>
                    </a:lnTlToBr>
                    <a:lnBlToTr>
                      <a:noFill/>
                    </a:lnBlToTr>
                    <a:solidFill>
                      <a:schemeClr val="accent5">
                        <a:lumMod val="20000"/>
                        <a:lumOff val="80000"/>
                      </a:schemeClr>
                    </a:solidFill>
                  </a:tcPr>
                </a:tc>
              </a:tr>
            </a:tbl>
          </a:graphicData>
        </a:graphic>
      </p:graphicFrame>
      <p:pic>
        <p:nvPicPr>
          <p:cNvPr id="18435" name="图片 71"/>
          <p:cNvPicPr>
            <a:picLocks noChangeAspect="1"/>
          </p:cNvPicPr>
          <p:nvPr/>
        </p:nvPicPr>
        <p:blipFill>
          <a:blip r:embed="rId2"/>
          <a:srcRect t="9264"/>
          <a:stretch>
            <a:fillRect/>
          </a:stretch>
        </p:blipFill>
        <p:spPr>
          <a:xfrm>
            <a:off x="5329238" y="5643563"/>
            <a:ext cx="1362075" cy="1160462"/>
          </a:xfrm>
          <a:prstGeom prst="rect">
            <a:avLst/>
          </a:prstGeom>
          <a:noFill/>
          <a:ln w="9525">
            <a:noFill/>
          </a:ln>
        </p:spPr>
      </p:pic>
      <p:sp>
        <p:nvSpPr>
          <p:cNvPr id="5" name="页脚占位符 3"/>
          <p:cNvSpPr>
            <a:spLocks noGrp="1"/>
          </p:cNvSpPr>
          <p:nvPr/>
        </p:nvSpPr>
        <p:spPr>
          <a:xfrm>
            <a:off x="522288" y="6515100"/>
            <a:ext cx="3086100" cy="206375"/>
          </a:xfrm>
        </p:spPr>
        <p:txBody>
          <a:bodyPr vert="horz" lIns="91440" tIns="45720" rIns="91440" bIns="45720" rtlCol="0"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fontAlgn="base"/>
            <a:r>
              <a:rPr lang="en-US" altLang="zh-CN" sz="750" strike="noStrike" noProof="1" smtClean="0">
                <a:latin typeface="Arial" panose="020B0604020202020204" pitchFamily="34" charset="0"/>
                <a:ea typeface="宋体" panose="02010600030101010101" pitchFamily="2" charset="-122"/>
                <a:cs typeface="+mn-cs"/>
              </a:rPr>
              <a:t>www.wps.cn </a:t>
            </a:r>
            <a:r>
              <a:rPr lang="zh-CN" altLang="en-US" sz="750" strike="noStrike" noProof="1" smtClean="0">
                <a:latin typeface="Arial" panose="020B0604020202020204" pitchFamily="34" charset="0"/>
                <a:ea typeface="宋体" panose="02010600030101010101" pitchFamily="2" charset="-122"/>
                <a:cs typeface="+mn-cs"/>
              </a:rPr>
              <a:t>「 让</a:t>
            </a:r>
            <a:r>
              <a:rPr lang="en-US" altLang="zh-CN" sz="750" strike="noStrike" noProof="1" smtClean="0">
                <a:latin typeface="Arial" panose="020B0604020202020204" pitchFamily="34" charset="0"/>
                <a:ea typeface="宋体" panose="02010600030101010101" pitchFamily="2" charset="-122"/>
                <a:cs typeface="+mn-cs"/>
              </a:rPr>
              <a:t>PPT</a:t>
            </a:r>
            <a:r>
              <a:rPr lang="zh-CN" altLang="en-US" sz="750" strike="noStrike" noProof="1" smtClean="0">
                <a:latin typeface="Arial" panose="020B0604020202020204" pitchFamily="34" charset="0"/>
                <a:ea typeface="宋体" panose="02010600030101010101" pitchFamily="2" charset="-122"/>
                <a:cs typeface="+mn-cs"/>
              </a:rPr>
              <a:t>设计简单起来！」</a:t>
            </a:r>
            <a:endParaRPr lang="zh-CN" altLang="en-US" strike="noStrike" noProof="1"/>
          </a:p>
        </p:txBody>
      </p:sp>
      <p:sp>
        <p:nvSpPr>
          <p:cNvPr id="6" name="灯片编号占位符 4"/>
          <p:cNvSpPr>
            <a:spLocks noGrp="1"/>
          </p:cNvSpPr>
          <p:nvPr/>
        </p:nvSpPr>
        <p:spPr>
          <a:xfrm>
            <a:off x="6457950" y="6515100"/>
            <a:ext cx="2163763" cy="206375"/>
          </a:xfrm>
        </p:spPr>
        <p:txBody>
          <a:bodyPr vert="horz" lIns="91440" tIns="45720" rIns="91440" bIns="45720" rtlCol="0" anchor="ctr"/>
          <a:lst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2pPr>
            <a:lvl3pPr marL="914400" lvl="2"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3pPr>
            <a:lvl4pPr marL="1371600" lvl="3"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4pPr>
            <a:lvl5pPr marL="1828800" lvl="4"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5pPr>
            <a:lvl6pPr marL="2286000" lvl="5"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6pPr>
            <a:lvl7pPr marL="2743200" lvl="6"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7pPr>
            <a:lvl8pPr marL="3200400" lvl="7"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8pPr>
            <a:lvl9pPr marL="3657600" lvl="8"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9pPr>
          </a:lstStyle>
          <a:p>
            <a:pPr fontAlgn="base"/>
            <a:fld id="{5DD3DB80-B894-403A-B48E-6FDC1A72010E}" type="slidenum">
              <a:rPr lang="zh-CN" altLang="en-US" sz="750" strike="noStrike" noProof="1" smtClean="0">
                <a:latin typeface="Arial" panose="020B0604020202020204" pitchFamily="34" charset="0"/>
                <a:ea typeface="宋体" panose="02010600030101010101" pitchFamily="2" charset="-122"/>
                <a:cs typeface="+mn-cs"/>
              </a:rPr>
              <a:t>15</a:t>
            </a:fld>
            <a:endParaRPr lang="zh-CN" altLang="en-US" strike="noStrike" noProof="1"/>
          </a:p>
        </p:txBody>
      </p:sp>
      <p:grpSp>
        <p:nvGrpSpPr>
          <p:cNvPr id="18439" name="组合 56350"/>
          <p:cNvGrpSpPr/>
          <p:nvPr/>
        </p:nvGrpSpPr>
        <p:grpSpPr>
          <a:xfrm>
            <a:off x="0" y="5643563"/>
            <a:ext cx="9144000" cy="1241425"/>
            <a:chOff x="0" y="2931"/>
            <a:chExt cx="5647" cy="663"/>
          </a:xfrm>
        </p:grpSpPr>
        <p:grpSp>
          <p:nvGrpSpPr>
            <p:cNvPr id="18440" name="组合 56351"/>
            <p:cNvGrpSpPr/>
            <p:nvPr/>
          </p:nvGrpSpPr>
          <p:grpSpPr>
            <a:xfrm>
              <a:off x="0" y="2931"/>
              <a:ext cx="4921" cy="663"/>
              <a:chOff x="-48" y="1824"/>
              <a:chExt cx="5616" cy="922"/>
            </a:xfrm>
          </p:grpSpPr>
          <p:pic>
            <p:nvPicPr>
              <p:cNvPr id="18441" name="Picture 3" descr="FY3A_MERSI_GBAL_L1_20090826_0505_Dunhuang-2"/>
              <p:cNvPicPr>
                <a:picLocks noChangeAspect="1"/>
              </p:cNvPicPr>
              <p:nvPr/>
            </p:nvPicPr>
            <p:blipFill>
              <a:blip r:embed="rId3"/>
              <a:stretch>
                <a:fillRect/>
              </a:stretch>
            </p:blipFill>
            <p:spPr>
              <a:xfrm>
                <a:off x="-48" y="1824"/>
                <a:ext cx="949" cy="879"/>
              </a:xfrm>
              <a:prstGeom prst="rect">
                <a:avLst/>
              </a:prstGeom>
              <a:noFill/>
              <a:ln w="9525">
                <a:noFill/>
              </a:ln>
            </p:spPr>
          </p:pic>
          <p:sp>
            <p:nvSpPr>
              <p:cNvPr id="18442" name="Rectangle 4"/>
              <p:cNvSpPr/>
              <p:nvPr/>
            </p:nvSpPr>
            <p:spPr>
              <a:xfrm>
                <a:off x="-48" y="2373"/>
                <a:ext cx="1155" cy="340"/>
              </a:xfrm>
              <a:prstGeom prst="rect">
                <a:avLst/>
              </a:prstGeom>
              <a:noFill/>
              <a:ln w="9525">
                <a:noFill/>
              </a:ln>
            </p:spPr>
            <p:txBody>
              <a:bodyPr wrap="none" anchor="ctr">
                <a:spAutoFit/>
              </a:bodyPr>
              <a:lstStyle/>
              <a:p>
                <a:r>
                  <a:rPr lang="de-DE" altLang="zh-CN" sz="1200" dirty="0">
                    <a:solidFill>
                      <a:schemeClr val="bg1"/>
                    </a:solidFill>
                    <a:latin typeface="Calibri" panose="020F0502020204030204" charset="0"/>
                    <a:ea typeface="宋体" panose="02010600030101010101" pitchFamily="2" charset="-122"/>
                  </a:rPr>
                  <a:t>Dunhuang </a:t>
                </a:r>
              </a:p>
              <a:p>
                <a:r>
                  <a:rPr lang="de-DE" altLang="zh-CN" sz="1200" dirty="0">
                    <a:solidFill>
                      <a:schemeClr val="bg1"/>
                    </a:solidFill>
                    <a:latin typeface="Calibri" panose="020F0502020204030204" charset="0"/>
                    <a:ea typeface="宋体" panose="02010600030101010101" pitchFamily="2" charset="-122"/>
                  </a:rPr>
                  <a:t>(40.138°N, 94.32°E) </a:t>
                </a:r>
              </a:p>
            </p:txBody>
          </p:sp>
          <p:pic>
            <p:nvPicPr>
              <p:cNvPr id="18443" name="Picture 5" descr="FY3A_MERSI_GBAL_L1_20080820_0940_Libya1-2"/>
              <p:cNvPicPr>
                <a:picLocks noChangeAspect="1"/>
              </p:cNvPicPr>
              <p:nvPr/>
            </p:nvPicPr>
            <p:blipFill>
              <a:blip r:embed="rId4"/>
              <a:stretch>
                <a:fillRect/>
              </a:stretch>
            </p:blipFill>
            <p:spPr>
              <a:xfrm>
                <a:off x="894" y="1824"/>
                <a:ext cx="949" cy="879"/>
              </a:xfrm>
              <a:prstGeom prst="rect">
                <a:avLst/>
              </a:prstGeom>
              <a:noFill/>
              <a:ln w="9525">
                <a:noFill/>
              </a:ln>
            </p:spPr>
          </p:pic>
          <p:sp>
            <p:nvSpPr>
              <p:cNvPr id="18444" name="Rectangle 6"/>
              <p:cNvSpPr/>
              <p:nvPr/>
            </p:nvSpPr>
            <p:spPr>
              <a:xfrm>
                <a:off x="912" y="2373"/>
                <a:ext cx="1100" cy="340"/>
              </a:xfrm>
              <a:prstGeom prst="rect">
                <a:avLst/>
              </a:prstGeom>
              <a:noFill/>
              <a:ln w="9525">
                <a:noFill/>
              </a:ln>
            </p:spPr>
            <p:txBody>
              <a:bodyPr wrap="none" anchor="ctr">
                <a:spAutoFit/>
              </a:bodyPr>
              <a:lstStyle/>
              <a:p>
                <a:r>
                  <a:rPr lang="en-US" altLang="zh-CN" sz="1200">
                    <a:solidFill>
                      <a:schemeClr val="bg1"/>
                    </a:solidFill>
                    <a:latin typeface="Calibri" panose="020F0502020204030204" charset="0"/>
                    <a:ea typeface="宋体" panose="02010600030101010101" pitchFamily="2" charset="-122"/>
                  </a:rPr>
                  <a:t>Libya1</a:t>
                </a:r>
              </a:p>
              <a:p>
                <a:r>
                  <a:rPr lang="en-US" altLang="zh-CN" sz="1200">
                    <a:solidFill>
                      <a:schemeClr val="bg1"/>
                    </a:solidFill>
                    <a:latin typeface="Calibri" panose="020F0502020204030204" charset="0"/>
                    <a:ea typeface="宋体" panose="02010600030101010101" pitchFamily="2" charset="-122"/>
                  </a:rPr>
                  <a:t> (24.42°N, 13.35°E)</a:t>
                </a:r>
              </a:p>
            </p:txBody>
          </p:sp>
          <p:pic>
            <p:nvPicPr>
              <p:cNvPr id="18445" name="Picture 9" descr="FY3A_MERSI_GBAL_L1_20080929_0710_Aribia2-2"/>
              <p:cNvPicPr>
                <a:picLocks noChangeAspect="1"/>
              </p:cNvPicPr>
              <p:nvPr/>
            </p:nvPicPr>
            <p:blipFill>
              <a:blip r:embed="rId5"/>
              <a:stretch>
                <a:fillRect/>
              </a:stretch>
            </p:blipFill>
            <p:spPr>
              <a:xfrm>
                <a:off x="1824" y="1824"/>
                <a:ext cx="949" cy="879"/>
              </a:xfrm>
              <a:prstGeom prst="rect">
                <a:avLst/>
              </a:prstGeom>
              <a:noFill/>
              <a:ln w="9525">
                <a:noFill/>
              </a:ln>
            </p:spPr>
          </p:pic>
          <p:sp>
            <p:nvSpPr>
              <p:cNvPr id="18446" name="Rectangle 10"/>
              <p:cNvSpPr/>
              <p:nvPr/>
            </p:nvSpPr>
            <p:spPr>
              <a:xfrm>
                <a:off x="1854" y="2406"/>
                <a:ext cx="1076" cy="340"/>
              </a:xfrm>
              <a:prstGeom prst="rect">
                <a:avLst/>
              </a:prstGeom>
              <a:noFill/>
              <a:ln w="9525">
                <a:noFill/>
              </a:ln>
            </p:spPr>
            <p:txBody>
              <a:bodyPr wrap="none" anchor="ctr">
                <a:spAutoFit/>
              </a:bodyPr>
              <a:lstStyle/>
              <a:p>
                <a:r>
                  <a:rPr lang="de-DE" altLang="zh-CN" sz="1200" dirty="0">
                    <a:solidFill>
                      <a:schemeClr val="bg1"/>
                    </a:solidFill>
                    <a:latin typeface="Calibri" panose="020F0502020204030204" charset="0"/>
                    <a:ea typeface="宋体" panose="02010600030101010101" pitchFamily="2" charset="-122"/>
                  </a:rPr>
                  <a:t>Arab2 </a:t>
                </a:r>
              </a:p>
              <a:p>
                <a:r>
                  <a:rPr lang="de-DE" altLang="zh-CN" sz="1200" dirty="0">
                    <a:solidFill>
                      <a:schemeClr val="bg1"/>
                    </a:solidFill>
                    <a:latin typeface="Calibri" panose="020F0502020204030204" charset="0"/>
                    <a:ea typeface="宋体" panose="02010600030101010101" pitchFamily="2" charset="-122"/>
                  </a:rPr>
                  <a:t>(20.13°N, 50.96°E)</a:t>
                </a:r>
              </a:p>
            </p:txBody>
          </p:sp>
          <p:pic>
            <p:nvPicPr>
              <p:cNvPr id="18447" name="Picture 8" descr="clouds"/>
              <p:cNvPicPr/>
              <p:nvPr/>
            </p:nvPicPr>
            <p:blipFill>
              <a:blip r:embed="rId6"/>
              <a:stretch>
                <a:fillRect/>
              </a:stretch>
            </p:blipFill>
            <p:spPr>
              <a:xfrm>
                <a:off x="2784" y="1824"/>
                <a:ext cx="912" cy="884"/>
              </a:xfrm>
              <a:prstGeom prst="rect">
                <a:avLst/>
              </a:prstGeom>
              <a:noFill/>
              <a:ln w="9525">
                <a:noFill/>
              </a:ln>
            </p:spPr>
          </p:pic>
          <p:sp>
            <p:nvSpPr>
              <p:cNvPr id="18448" name="文本框 56359"/>
              <p:cNvSpPr txBox="1"/>
              <p:nvPr/>
            </p:nvSpPr>
            <p:spPr>
              <a:xfrm>
                <a:off x="2448" y="2524"/>
                <a:ext cx="802" cy="191"/>
              </a:xfrm>
              <a:prstGeom prst="rect">
                <a:avLst/>
              </a:prstGeom>
              <a:noFill/>
              <a:ln w="19050">
                <a:noFill/>
              </a:ln>
            </p:spPr>
            <p:txBody>
              <a:bodyPr anchor="t">
                <a:spAutoFit/>
              </a:bodyPr>
              <a:lstStyle/>
              <a:p>
                <a:pPr marL="742950" indent="-285750" algn="ctr">
                  <a:lnSpc>
                    <a:spcPct val="90000"/>
                  </a:lnSpc>
                  <a:spcBef>
                    <a:spcPct val="50000"/>
                  </a:spcBef>
                  <a:buSzPct val="80000"/>
                  <a:buFont typeface="Wingdings" panose="05000000000000000000" pitchFamily="2" charset="2"/>
                  <a:buNone/>
                </a:pPr>
                <a:r>
                  <a:rPr lang="en-US" altLang="zh-CN" sz="1200" b="1">
                    <a:solidFill>
                      <a:srgbClr val="FFFF66"/>
                    </a:solidFill>
                    <a:latin typeface="Arial" panose="020B0604020202020204" pitchFamily="34" charset="0"/>
                    <a:ea typeface="宋体" panose="02010600030101010101" pitchFamily="2" charset="-122"/>
                  </a:rPr>
                  <a:t>DCC</a:t>
                </a:r>
              </a:p>
            </p:txBody>
          </p:sp>
          <p:pic>
            <p:nvPicPr>
              <p:cNvPr id="18449" name="Picture 3" descr="DomeC_Map"/>
              <p:cNvPicPr>
                <a:picLocks noChangeAspect="1"/>
              </p:cNvPicPr>
              <p:nvPr/>
            </p:nvPicPr>
            <p:blipFill>
              <a:blip r:embed="rId7"/>
              <a:stretch>
                <a:fillRect/>
              </a:stretch>
            </p:blipFill>
            <p:spPr>
              <a:xfrm>
                <a:off x="4691" y="1824"/>
                <a:ext cx="877" cy="855"/>
              </a:xfrm>
              <a:prstGeom prst="rect">
                <a:avLst/>
              </a:prstGeom>
              <a:noFill/>
              <a:ln w="9525">
                <a:noFill/>
              </a:ln>
            </p:spPr>
          </p:pic>
          <p:sp>
            <p:nvSpPr>
              <p:cNvPr id="18450" name="Rectangle 4"/>
              <p:cNvSpPr/>
              <p:nvPr/>
            </p:nvSpPr>
            <p:spPr>
              <a:xfrm>
                <a:off x="3879" y="2481"/>
                <a:ext cx="320" cy="205"/>
              </a:xfrm>
              <a:prstGeom prst="rect">
                <a:avLst/>
              </a:prstGeom>
              <a:noFill/>
              <a:ln w="9525">
                <a:noFill/>
              </a:ln>
            </p:spPr>
            <p:txBody>
              <a:bodyPr wrap="none" anchor="ctr">
                <a:spAutoFit/>
              </a:bodyPr>
              <a:lstStyle/>
              <a:p>
                <a:pPr algn="ctr"/>
                <a:r>
                  <a:rPr lang="en-US" altLang="zh-CN" sz="1200" b="1">
                    <a:solidFill>
                      <a:srgbClr val="FF0000"/>
                    </a:solidFill>
                    <a:latin typeface="Arial" panose="020B0604020202020204" pitchFamily="34" charset="0"/>
                    <a:ea typeface="宋体" panose="02010600030101010101" pitchFamily="2" charset="-122"/>
                  </a:rPr>
                  <a:t>Sea</a:t>
                </a:r>
              </a:p>
            </p:txBody>
          </p:sp>
          <p:sp>
            <p:nvSpPr>
              <p:cNvPr id="18451" name="Rectangle 5"/>
              <p:cNvSpPr/>
              <p:nvPr/>
            </p:nvSpPr>
            <p:spPr>
              <a:xfrm>
                <a:off x="4608" y="2481"/>
                <a:ext cx="675" cy="204"/>
              </a:xfrm>
              <a:prstGeom prst="rect">
                <a:avLst/>
              </a:prstGeom>
              <a:noFill/>
              <a:ln w="9525">
                <a:noFill/>
              </a:ln>
            </p:spPr>
            <p:txBody>
              <a:bodyPr anchor="ctr">
                <a:spAutoFit/>
              </a:bodyPr>
              <a:lstStyle/>
              <a:p>
                <a:pPr algn="ctr"/>
                <a:r>
                  <a:rPr lang="en-US" altLang="zh-CN" sz="1200" b="1" err="1">
                    <a:solidFill>
                      <a:srgbClr val="3333CC"/>
                    </a:solidFill>
                    <a:latin typeface="Arial" panose="020B0604020202020204" pitchFamily="34" charset="0"/>
                    <a:ea typeface="宋体" panose="02010600030101010101" pitchFamily="2" charset="-122"/>
                  </a:rPr>
                  <a:t>DomeC</a:t>
                </a:r>
                <a:endParaRPr lang="en-US" altLang="zh-CN" sz="1200" b="1">
                  <a:solidFill>
                    <a:srgbClr val="3333CC"/>
                  </a:solidFill>
                  <a:latin typeface="Arial" panose="020B0604020202020204" pitchFamily="34" charset="0"/>
                  <a:ea typeface="宋体" panose="02010600030101010101" pitchFamily="2" charset="-122"/>
                </a:endParaRPr>
              </a:p>
            </p:txBody>
          </p:sp>
        </p:grpSp>
        <p:pic>
          <p:nvPicPr>
            <p:cNvPr id="18452" name="图片 3" descr="图片1.png"/>
            <p:cNvPicPr>
              <a:picLocks noChangeAspect="1"/>
            </p:cNvPicPr>
            <p:nvPr/>
          </p:nvPicPr>
          <p:blipFill>
            <a:blip r:embed="rId8"/>
            <a:srcRect l="49904" t="11290" r="27536" b="23595"/>
            <a:stretch>
              <a:fillRect/>
            </a:stretch>
          </p:blipFill>
          <p:spPr>
            <a:xfrm>
              <a:off x="4921" y="2931"/>
              <a:ext cx="726" cy="635"/>
            </a:xfrm>
            <a:prstGeom prst="rect">
              <a:avLst/>
            </a:prstGeom>
            <a:noFill/>
            <a:ln w="9525">
              <a:noFill/>
            </a:ln>
          </p:spPr>
        </p:pic>
        <p:sp>
          <p:nvSpPr>
            <p:cNvPr id="18453" name="矩形 56365"/>
            <p:cNvSpPr/>
            <p:nvPr/>
          </p:nvSpPr>
          <p:spPr>
            <a:xfrm>
              <a:off x="5012" y="3409"/>
              <a:ext cx="635" cy="137"/>
            </a:xfrm>
            <a:prstGeom prst="rect">
              <a:avLst/>
            </a:prstGeom>
            <a:noFill/>
            <a:ln w="9525">
              <a:noFill/>
            </a:ln>
          </p:spPr>
          <p:txBody>
            <a:bodyPr lIns="0" anchor="t">
              <a:spAutoFit/>
            </a:bodyPr>
            <a:lstStyle/>
            <a:p>
              <a:pPr>
                <a:lnSpc>
                  <a:spcPct val="90000"/>
                </a:lnSpc>
                <a:spcBef>
                  <a:spcPct val="50000"/>
                </a:spcBef>
                <a:buSzPct val="80000"/>
                <a:buFont typeface="Wingdings" panose="05000000000000000000" pitchFamily="2" charset="2"/>
                <a:buNone/>
              </a:pPr>
              <a:r>
                <a:rPr lang="en-US" altLang="zh-CN" sz="1200" b="1">
                  <a:solidFill>
                    <a:srgbClr val="FFFF66"/>
                  </a:solidFill>
                  <a:latin typeface="Arial" panose="020B0604020202020204" pitchFamily="34" charset="0"/>
                  <a:ea typeface="宋体" panose="02010600030101010101" pitchFamily="2" charset="-122"/>
                </a:rPr>
                <a:t>Moon</a:t>
              </a:r>
            </a:p>
          </p:txBody>
        </p:sp>
      </p:grpSp>
      <p:sp>
        <p:nvSpPr>
          <p:cNvPr id="18454" name="文本框 56366"/>
          <p:cNvSpPr txBox="1"/>
          <p:nvPr/>
        </p:nvSpPr>
        <p:spPr>
          <a:xfrm>
            <a:off x="0" y="5734050"/>
            <a:ext cx="3348038" cy="306705"/>
          </a:xfrm>
          <a:prstGeom prst="rect">
            <a:avLst/>
          </a:prstGeom>
          <a:noFill/>
          <a:ln w="9525">
            <a:noFill/>
          </a:ln>
        </p:spPr>
        <p:txBody>
          <a:bodyPr anchor="t">
            <a:spAutoFit/>
          </a:bodyPr>
          <a:lstStyle/>
          <a:p>
            <a:pPr>
              <a:spcBef>
                <a:spcPct val="50000"/>
              </a:spcBef>
            </a:pPr>
            <a:r>
              <a:rPr lang="en-US" altLang="zh-CN" sz="1400" b="1" dirty="0">
                <a:solidFill>
                  <a:srgbClr val="FFFF66"/>
                </a:solidFill>
                <a:latin typeface="Arial" panose="020B0604020202020204" pitchFamily="34" charset="0"/>
                <a:ea typeface="黑体" panose="02010609060101010101" pitchFamily="49" charset="-122"/>
              </a:rPr>
              <a:t>various targets</a:t>
            </a:r>
          </a:p>
        </p:txBody>
      </p:sp>
    </p:spTree>
    <p:extLst>
      <p:ext uri="{BB962C8B-B14F-4D97-AF65-F5344CB8AC3E}">
        <p14:creationId xmlns:p14="http://schemas.microsoft.com/office/powerpoint/2010/main" val="3084195358"/>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4294967295"/>
          </p:nvPr>
        </p:nvSpPr>
        <p:spPr>
          <a:xfrm>
            <a:off x="522288" y="6515100"/>
            <a:ext cx="3086100" cy="206375"/>
          </a:xfrm>
        </p:spPr>
        <p:txBody>
          <a:bodyPr vert="horz" lIns="91440" tIns="45720" rIns="91440" bIns="45720" rtlCol="0" anchor="ctr"/>
          <a:lstStyle/>
          <a:p>
            <a:pPr fontAlgn="base"/>
            <a:endParaRPr lang="zh-CN" altLang="en-US" strike="noStrike" noProof="1"/>
          </a:p>
        </p:txBody>
      </p:sp>
      <p:sp>
        <p:nvSpPr>
          <p:cNvPr id="5" name="灯片编号占位符 4"/>
          <p:cNvSpPr>
            <a:spLocks noGrp="1"/>
          </p:cNvSpPr>
          <p:nvPr>
            <p:ph type="sldNum" sz="quarter" idx="4294967295"/>
          </p:nvPr>
        </p:nvSpPr>
        <p:spPr>
          <a:xfrm>
            <a:off x="6457950" y="6515100"/>
            <a:ext cx="2163763" cy="206375"/>
          </a:xfrm>
        </p:spPr>
        <p:txBody>
          <a:bodyPr vert="horz" lIns="91440" tIns="45720" rIns="91440" bIns="45720" rtlCol="0" anchor="ctr"/>
          <a:lstStyle/>
          <a:p>
            <a:pPr fontAlgn="base"/>
            <a:fld id="{5DD3DB80-B894-403A-B48E-6FDC1A72010E}" type="slidenum">
              <a:rPr lang="zh-CN" altLang="en-US" sz="750" strike="noStrike" noProof="1" smtClean="0">
                <a:latin typeface="Arial" panose="020B0604020202020204" pitchFamily="34" charset="0"/>
                <a:ea typeface="宋体" panose="02010600030101010101" pitchFamily="2" charset="-122"/>
                <a:cs typeface="+mn-cs"/>
              </a:rPr>
              <a:t>16</a:t>
            </a:fld>
            <a:endParaRPr lang="zh-CN" altLang="en-US" strike="noStrike" noProof="1"/>
          </a:p>
        </p:txBody>
      </p:sp>
      <p:sp>
        <p:nvSpPr>
          <p:cNvPr id="13316" name="内容占位符 7"/>
          <p:cNvSpPr>
            <a:spLocks noGrp="1"/>
          </p:cNvSpPr>
          <p:nvPr>
            <p:ph idx="1"/>
          </p:nvPr>
        </p:nvSpPr>
        <p:spPr>
          <a:xfrm>
            <a:off x="135255" y="1093470"/>
            <a:ext cx="8904605" cy="4670425"/>
          </a:xfrm>
          <a:noFill/>
          <a:ln>
            <a:noFill/>
          </a:ln>
        </p:spPr>
        <p:txBody>
          <a:bodyPr lIns="91440" tIns="45720" rIns="91440" bIns="45720" anchor="t"/>
          <a:lstStyle/>
          <a:p>
            <a:pPr marL="0" indent="0" defTabSz="685800">
              <a:buFont typeface="Arial" panose="020B0604020202020204" pitchFamily="34" charset="0"/>
              <a:buNone/>
            </a:pPr>
            <a:r>
              <a:rPr lang="en-US" sz="2000" b="1" dirty="0" smtClean="0">
                <a:solidFill>
                  <a:srgbClr val="0070C0"/>
                </a:solidFill>
                <a:sym typeface="微软雅黑" panose="020B0503020204020204" pitchFamily="34" charset="-122"/>
              </a:rPr>
              <a:t>On-orbit </a:t>
            </a:r>
            <a:r>
              <a:rPr lang="en-US" sz="2000" b="1" dirty="0">
                <a:solidFill>
                  <a:srgbClr val="0070C0"/>
                </a:solidFill>
                <a:sym typeface="微软雅黑" panose="020B0503020204020204" pitchFamily="34" charset="-122"/>
              </a:rPr>
              <a:t>validation based on </a:t>
            </a:r>
            <a:r>
              <a:rPr lang="en-US" sz="2000" b="1" dirty="0" smtClean="0">
                <a:solidFill>
                  <a:srgbClr val="0070C0"/>
                </a:solidFill>
                <a:sym typeface="+mn-ea"/>
              </a:rPr>
              <a:t>Integrated </a:t>
            </a:r>
            <a:r>
              <a:rPr lang="en-US" sz="2000" b="1" dirty="0">
                <a:solidFill>
                  <a:srgbClr val="0070C0"/>
                </a:solidFill>
                <a:sym typeface="+mn-ea"/>
              </a:rPr>
              <a:t>calibration (VC</a:t>
            </a:r>
            <a:r>
              <a:rPr lang="en-US" sz="2000" b="1" dirty="0" smtClean="0">
                <a:solidFill>
                  <a:srgbClr val="0070C0"/>
                </a:solidFill>
                <a:sym typeface="+mn-ea"/>
              </a:rPr>
              <a:t>) and </a:t>
            </a:r>
            <a:r>
              <a:rPr lang="en-US" sz="2000" b="1" i="1" dirty="0" smtClean="0">
                <a:solidFill>
                  <a:srgbClr val="0070C0"/>
                </a:solidFill>
                <a:sym typeface="+mn-ea"/>
              </a:rPr>
              <a:t>In situ </a:t>
            </a:r>
            <a:r>
              <a:rPr lang="en-US" sz="2000" b="1" dirty="0" smtClean="0">
                <a:solidFill>
                  <a:srgbClr val="0070C0"/>
                </a:solidFill>
                <a:sym typeface="+mn-ea"/>
              </a:rPr>
              <a:t>CRCS using </a:t>
            </a:r>
            <a:r>
              <a:rPr lang="en-US" sz="2000" b="1" dirty="0" err="1" smtClean="0">
                <a:solidFill>
                  <a:srgbClr val="0070C0"/>
                </a:solidFill>
                <a:sym typeface="+mn-ea"/>
              </a:rPr>
              <a:t>Dunhuang</a:t>
            </a:r>
            <a:r>
              <a:rPr lang="en-US" sz="2000" b="1" dirty="0" smtClean="0">
                <a:solidFill>
                  <a:srgbClr val="0070C0"/>
                </a:solidFill>
                <a:sym typeface="+mn-ea"/>
              </a:rPr>
              <a:t> site</a:t>
            </a:r>
            <a:endParaRPr lang="en-US" sz="2000" b="1" kern="1200" dirty="0">
              <a:solidFill>
                <a:srgbClr val="0070C0"/>
              </a:solidFill>
              <a:sym typeface="+mn-ea"/>
            </a:endParaRPr>
          </a:p>
        </p:txBody>
      </p:sp>
      <p:pic>
        <p:nvPicPr>
          <p:cNvPr id="13317" name="图片 8" descr="偏差检验new"/>
          <p:cNvPicPr>
            <a:picLocks noChangeAspect="1"/>
          </p:cNvPicPr>
          <p:nvPr/>
        </p:nvPicPr>
        <p:blipFill>
          <a:blip r:embed="rId3"/>
          <a:srcRect l="10625" t="9361" r="12057" b="6093"/>
          <a:stretch>
            <a:fillRect/>
          </a:stretch>
        </p:blipFill>
        <p:spPr>
          <a:xfrm>
            <a:off x="82550" y="2995930"/>
            <a:ext cx="5869940" cy="2826385"/>
          </a:xfrm>
          <a:prstGeom prst="rect">
            <a:avLst/>
          </a:prstGeom>
          <a:noFill/>
          <a:ln w="9525">
            <a:noFill/>
          </a:ln>
        </p:spPr>
      </p:pic>
      <p:sp>
        <p:nvSpPr>
          <p:cNvPr id="13318" name="文本框 99"/>
          <p:cNvSpPr txBox="1"/>
          <p:nvPr/>
        </p:nvSpPr>
        <p:spPr>
          <a:xfrm>
            <a:off x="29211" y="1991360"/>
            <a:ext cx="5734050" cy="922020"/>
          </a:xfrm>
          <a:prstGeom prst="rect">
            <a:avLst/>
          </a:prstGeom>
          <a:solidFill>
            <a:srgbClr val="FFFF00">
              <a:alpha val="26999"/>
            </a:srgbClr>
          </a:solidFill>
          <a:ln w="9525">
            <a:noFill/>
          </a:ln>
        </p:spPr>
        <p:txBody>
          <a:bodyPr wrap="square" anchor="t">
            <a:spAutoFit/>
          </a:bodyPr>
          <a:lstStyle/>
          <a:p>
            <a:pPr>
              <a:lnSpc>
                <a:spcPct val="100000"/>
              </a:lnSpc>
            </a:pPr>
            <a:r>
              <a:rPr lang="en-US" dirty="0">
                <a:latin typeface="Times New Roman" panose="02020603050405020304" charset="0"/>
                <a:ea typeface="仿宋" panose="02010609060101010101" pitchFamily="49" charset="-122"/>
              </a:rPr>
              <a:t>Prelaunch </a:t>
            </a:r>
            <a:r>
              <a:rPr altLang="zh-CN" dirty="0">
                <a:latin typeface="Times New Roman" panose="02020603050405020304" charset="0"/>
                <a:ea typeface="仿宋" panose="02010609060101010101" pitchFamily="49" charset="-122"/>
                <a:sym typeface="+mn-ea"/>
              </a:rPr>
              <a:t>laboratory </a:t>
            </a:r>
            <a:r>
              <a:rPr altLang="zh-CN" dirty="0">
                <a:latin typeface="Times New Roman" panose="02020603050405020304" charset="0"/>
                <a:ea typeface="仿宋" panose="02010609060101010101" pitchFamily="49" charset="-122"/>
              </a:rPr>
              <a:t>calibration</a:t>
            </a:r>
            <a:r>
              <a:rPr lang="en-US" dirty="0">
                <a:latin typeface="Times New Roman" panose="02020603050405020304" charset="0"/>
                <a:ea typeface="仿宋" panose="02010609060101010101" pitchFamily="49" charset="-122"/>
              </a:rPr>
              <a:t> perform well on-orbit</a:t>
            </a:r>
            <a:r>
              <a:rPr altLang="zh-CN" dirty="0">
                <a:latin typeface="Times New Roman" panose="02020603050405020304" charset="0"/>
                <a:ea typeface="仿宋" panose="02010609060101010101" pitchFamily="49" charset="-122"/>
              </a:rPr>
              <a:t>, and </a:t>
            </a:r>
            <a:r>
              <a:rPr lang="en-US" dirty="0">
                <a:latin typeface="Times New Roman" panose="02020603050405020304" charset="0"/>
                <a:ea typeface="仿宋" panose="02010609060101010101" pitchFamily="49" charset="-122"/>
              </a:rPr>
              <a:t>the biases of</a:t>
            </a:r>
            <a:r>
              <a:rPr altLang="zh-CN" dirty="0">
                <a:latin typeface="Times New Roman" panose="02020603050405020304" charset="0"/>
                <a:ea typeface="仿宋" panose="02010609060101010101" pitchFamily="49" charset="-122"/>
              </a:rPr>
              <a:t> most </a:t>
            </a:r>
            <a:r>
              <a:rPr lang="en-US" dirty="0">
                <a:latin typeface="Times New Roman" panose="02020603050405020304" charset="0"/>
                <a:ea typeface="仿宋" panose="02010609060101010101" pitchFamily="49" charset="-122"/>
              </a:rPr>
              <a:t>bands are </a:t>
            </a:r>
            <a:r>
              <a:rPr altLang="zh-CN" dirty="0">
                <a:latin typeface="Times New Roman" panose="02020603050405020304" charset="0"/>
                <a:ea typeface="仿宋" panose="02010609060101010101" pitchFamily="49" charset="-122"/>
              </a:rPr>
              <a:t>within 5%. </a:t>
            </a:r>
            <a:r>
              <a:rPr lang="en-US" dirty="0">
                <a:latin typeface="Times New Roman" panose="02020603050405020304" charset="0"/>
                <a:ea typeface="仿宋" panose="02010609060101010101" pitchFamily="49" charset="-122"/>
              </a:rPr>
              <a:t>The two independent validation results show good consistency.</a:t>
            </a:r>
          </a:p>
        </p:txBody>
      </p:sp>
      <p:graphicFrame>
        <p:nvGraphicFramePr>
          <p:cNvPr id="6" name="表格 5"/>
          <p:cNvGraphicFramePr/>
          <p:nvPr>
            <p:extLst>
              <p:ext uri="{D42A27DB-BD31-4B8C-83A1-F6EECF244321}">
                <p14:modId xmlns:p14="http://schemas.microsoft.com/office/powerpoint/2010/main" val="2051454648"/>
              </p:ext>
            </p:extLst>
          </p:nvPr>
        </p:nvGraphicFramePr>
        <p:xfrm>
          <a:off x="5975414" y="1587500"/>
          <a:ext cx="3133090" cy="4709160"/>
        </p:xfrm>
        <a:graphic>
          <a:graphicData uri="http://schemas.openxmlformats.org/drawingml/2006/table">
            <a:tbl>
              <a:tblPr firstRow="1" bandRow="1">
                <a:tableStyleId>{5C22544A-7EE6-4342-B048-85BDC9FD1C3A}</a:tableStyleId>
              </a:tblPr>
              <a:tblGrid>
                <a:gridCol w="402590"/>
                <a:gridCol w="836295"/>
                <a:gridCol w="935355"/>
                <a:gridCol w="958850"/>
              </a:tblGrid>
              <a:tr h="365760">
                <a:tc>
                  <a:txBody>
                    <a:bodyPr/>
                    <a:lstStyle/>
                    <a:p>
                      <a:pPr indent="0" algn="ctr">
                        <a:buNone/>
                      </a:pPr>
                      <a:r>
                        <a:rPr lang="en-US" altLang="zh-CN" sz="900" b="1" dirty="0">
                          <a:solidFill>
                            <a:srgbClr val="000000"/>
                          </a:solidFill>
                          <a:latin typeface="宋体" panose="02010600030101010101" pitchFamily="2" charset="-122"/>
                        </a:rPr>
                        <a:t>band</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900" b="1">
                          <a:solidFill>
                            <a:srgbClr val="000000"/>
                          </a:solidFill>
                          <a:latin typeface="宋体" panose="02010600030101010101" pitchFamily="2" charset="-122"/>
                        </a:rPr>
                        <a:t>Center Spectral nm</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900" b="1" dirty="0">
                          <a:solidFill>
                            <a:schemeClr val="tx1"/>
                          </a:solidFill>
                          <a:latin typeface="宋体" panose="02010600030101010101" pitchFamily="2" charset="-122"/>
                        </a:rPr>
                        <a:t>Integrated-VC</a:t>
                      </a:r>
                      <a:r>
                        <a:rPr lang="zh-CN" altLang="en-US" sz="900" b="1" dirty="0">
                          <a:solidFill>
                            <a:schemeClr val="tx1"/>
                          </a:solidFill>
                          <a:latin typeface="宋体" panose="02010600030101010101" pitchFamily="2" charset="-122"/>
                        </a:rPr>
                        <a:t> </a:t>
                      </a:r>
                      <a:r>
                        <a:rPr lang="en-US" altLang="zh-CN" sz="900" b="1" dirty="0">
                          <a:solidFill>
                            <a:schemeClr val="tx1"/>
                          </a:solidFill>
                          <a:latin typeface="宋体" panose="02010600030101010101" pitchFamily="2" charset="-122"/>
                        </a:rPr>
                        <a:t>%</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900" b="1">
                          <a:solidFill>
                            <a:srgbClr val="000000"/>
                          </a:solidFill>
                          <a:latin typeface="宋体" panose="02010600030101010101" pitchFamily="2" charset="-122"/>
                        </a:rPr>
                        <a:t>Dunhuang Insitu VC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470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-1.79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-1.28</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2</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550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7.99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5.09</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3</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650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5.14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4.22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4</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865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1.37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1.12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5</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1380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14.63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dirty="0" err="1">
                          <a:solidFill>
                            <a:schemeClr val="tx1"/>
                          </a:solidFill>
                          <a:latin typeface="宋体" panose="02010600030101010101" pitchFamily="2" charset="-122"/>
                        </a:rPr>
                        <a:t>NaN</a:t>
                      </a:r>
                      <a:endParaRPr lang="en-US" sz="900" b="1" dirty="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1">
                          <a:solidFill>
                            <a:schemeClr val="tx1"/>
                          </a:solidFill>
                          <a:latin typeface="宋体" panose="02010600030101010101" pitchFamily="2" charset="-122"/>
                        </a:rPr>
                        <a:t>6</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1640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2.47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-2.6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7</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2130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dirty="0">
                          <a:solidFill>
                            <a:schemeClr val="tx1"/>
                          </a:solidFill>
                          <a:latin typeface="宋体" panose="02010600030101010101" pitchFamily="2" charset="-122"/>
                        </a:rPr>
                        <a:t>14.42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16.08</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1">
                          <a:solidFill>
                            <a:schemeClr val="tx1"/>
                          </a:solidFill>
                          <a:latin typeface="宋体" panose="02010600030101010101" pitchFamily="2" charset="-122"/>
                        </a:rPr>
                        <a:t>8</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412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dirty="0">
                          <a:solidFill>
                            <a:schemeClr val="tx1"/>
                          </a:solidFill>
                          <a:latin typeface="宋体" panose="02010600030101010101" pitchFamily="2" charset="-122"/>
                        </a:rPr>
                        <a:t>-16.72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-17.63</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1">
                          <a:solidFill>
                            <a:schemeClr val="tx1"/>
                          </a:solidFill>
                          <a:latin typeface="宋体" panose="02010600030101010101" pitchFamily="2" charset="-122"/>
                        </a:rPr>
                        <a:t>9</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443</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-0.91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-2.48</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10</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490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2.49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-0.06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11</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555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3.82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2.62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12</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670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-2.52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-3.46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13</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709</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0.59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-2.11</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14</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746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2.27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0.83</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15</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865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1.92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1.36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16</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905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4.74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NaN</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17</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936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dirty="0">
                          <a:solidFill>
                            <a:schemeClr val="tx1"/>
                          </a:solidFill>
                          <a:latin typeface="宋体" panose="02010600030101010101" pitchFamily="2" charset="-122"/>
                        </a:rPr>
                        <a:t>7.22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NaN</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1">
                          <a:solidFill>
                            <a:schemeClr val="tx1"/>
                          </a:solidFill>
                          <a:latin typeface="宋体" panose="02010600030101010101" pitchFamily="2" charset="-122"/>
                        </a:rPr>
                        <a:t>18</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940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dirty="0">
                          <a:solidFill>
                            <a:schemeClr val="tx1"/>
                          </a:solidFill>
                          <a:latin typeface="宋体" panose="02010600030101010101" pitchFamily="2" charset="-122"/>
                        </a:rPr>
                        <a:t>0.19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1">
                          <a:solidFill>
                            <a:schemeClr val="tx1"/>
                          </a:solidFill>
                          <a:latin typeface="宋体" panose="02010600030101010101" pitchFamily="2" charset="-122"/>
                        </a:rPr>
                        <a:t>NaN</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1">
                          <a:solidFill>
                            <a:schemeClr val="tx1"/>
                          </a:solidFill>
                          <a:latin typeface="宋体" panose="02010600030101010101" pitchFamily="2" charset="-122"/>
                        </a:rPr>
                        <a:t>19</a:t>
                      </a:r>
                      <a:endParaRPr lang="en-US" altLang="en-US" sz="900" b="1">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a:solidFill>
                            <a:schemeClr val="tx1"/>
                          </a:solidFill>
                          <a:latin typeface="宋体" panose="02010600030101010101" pitchFamily="2" charset="-122"/>
                        </a:rPr>
                        <a:t>1030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dirty="0">
                          <a:solidFill>
                            <a:schemeClr val="tx1"/>
                          </a:solidFill>
                          <a:latin typeface="宋体" panose="02010600030101010101" pitchFamily="2" charset="-122"/>
                        </a:rPr>
                        <a:t>-7.52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1" dirty="0">
                          <a:solidFill>
                            <a:schemeClr val="tx1"/>
                          </a:solidFill>
                          <a:latin typeface="宋体" panose="02010600030101010101" pitchFamily="2" charset="-122"/>
                        </a:rPr>
                        <a:t>-6.67</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bl>
          </a:graphicData>
        </a:graphic>
      </p:graphicFrame>
      <p:sp>
        <p:nvSpPr>
          <p:cNvPr id="2" name="文本框 1"/>
          <p:cNvSpPr txBox="1"/>
          <p:nvPr/>
        </p:nvSpPr>
        <p:spPr>
          <a:xfrm>
            <a:off x="-24130" y="6004133"/>
            <a:ext cx="5977255" cy="737235"/>
          </a:xfrm>
          <a:prstGeom prst="rect">
            <a:avLst/>
          </a:prstGeom>
          <a:noFill/>
        </p:spPr>
        <p:txBody>
          <a:bodyPr wrap="square" rtlCol="0">
            <a:spAutoFit/>
            <a:scene3d>
              <a:camera prst="orthographicFront"/>
              <a:lightRig rig="threePt" dir="t"/>
            </a:scene3d>
          </a:bodyPr>
          <a:lstStyle/>
          <a:p>
            <a:r>
              <a:rPr lang="en-US" altLang="zh-CN" sz="1400" dirty="0">
                <a:solidFill>
                  <a:schemeClr val="accent1"/>
                </a:solidFill>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 </a:t>
            </a:r>
            <a:r>
              <a:rPr lang="en-US" altLang="zh-CN"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Validation results </a:t>
            </a:r>
            <a:r>
              <a:rPr lang="en-US" altLang="zh-CN" sz="1400" dirty="0" err="1">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comparsion</a:t>
            </a:r>
            <a:r>
              <a:rPr lang="en-US" altLang="zh-CN"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 between integrated vicarious calibration (without </a:t>
            </a:r>
            <a:r>
              <a:rPr lang="en-US" altLang="zh-CN" sz="1400" dirty="0" err="1">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insitu</a:t>
            </a:r>
            <a:r>
              <a:rPr lang="en-US" altLang="zh-CN"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 measurement) and </a:t>
            </a:r>
            <a:r>
              <a:rPr lang="en-US" altLang="zh-CN" sz="1400" dirty="0" err="1">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Dunhuang</a:t>
            </a:r>
            <a:r>
              <a:rPr lang="en-US" altLang="zh-CN"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 site </a:t>
            </a:r>
            <a:r>
              <a:rPr lang="en-US" altLang="zh-CN" sz="1400" dirty="0" err="1">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insitu</a:t>
            </a:r>
            <a:r>
              <a:rPr lang="en-US" altLang="zh-CN"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 </a:t>
            </a:r>
            <a:r>
              <a:rPr lang="en-US"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calibration</a:t>
            </a:r>
            <a:r>
              <a:rPr lang="zh-CN" altLang="en-US"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a:t>
            </a:r>
            <a:r>
              <a:rPr lang="en-US" altLang="zh-CN"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2018.05</a:t>
            </a:r>
            <a:r>
              <a:rPr lang="zh-CN" altLang="en-US" sz="1400" dirty="0">
                <a:effectLst>
                  <a:outerShdw blurRad="38100" dist="25400" dir="5400000" algn="ctr" rotWithShape="0">
                    <a:srgbClr val="6E747A">
                      <a:alpha val="43000"/>
                    </a:srgbClr>
                  </a:outerShdw>
                </a:effectLst>
                <a:latin typeface="Arial" panose="020B0604020202020204" pitchFamily="34" charset="0"/>
                <a:ea typeface="+mj-ea"/>
                <a:cs typeface="Arial" panose="020B0604020202020204" pitchFamily="34" charset="0"/>
              </a:rPr>
              <a:t>）</a:t>
            </a:r>
          </a:p>
        </p:txBody>
      </p:sp>
      <p:sp>
        <p:nvSpPr>
          <p:cNvPr id="7" name="标题 6"/>
          <p:cNvSpPr>
            <a:spLocks noGrp="1"/>
          </p:cNvSpPr>
          <p:nvPr>
            <p:ph type="title"/>
          </p:nvPr>
        </p:nvSpPr>
        <p:spPr>
          <a:xfrm>
            <a:off x="251520" y="269776"/>
            <a:ext cx="8229600" cy="1143000"/>
          </a:xfrm>
        </p:spPr>
        <p:txBody>
          <a:bodyPr/>
          <a:lstStyle/>
          <a:p>
            <a:r>
              <a:rPr lang="en-US" altLang="zh-CN" sz="3600" b="1" dirty="0" smtClean="0">
                <a:sym typeface="+mn-ea"/>
              </a:rPr>
              <a:t>SRB Validation Results From CRCS</a:t>
            </a:r>
          </a:p>
        </p:txBody>
      </p:sp>
      <p:sp>
        <p:nvSpPr>
          <p:cNvPr id="3" name="文本框 2"/>
          <p:cNvSpPr txBox="1"/>
          <p:nvPr/>
        </p:nvSpPr>
        <p:spPr>
          <a:xfrm>
            <a:off x="4826000" y="3120390"/>
            <a:ext cx="937260" cy="398780"/>
          </a:xfrm>
          <a:prstGeom prst="rect">
            <a:avLst/>
          </a:prstGeom>
          <a:solidFill>
            <a:schemeClr val="bg1"/>
          </a:solidFill>
        </p:spPr>
        <p:txBody>
          <a:bodyPr wrap="square" rtlCol="0">
            <a:spAutoFit/>
          </a:bodyPr>
          <a:lstStyle/>
          <a:p>
            <a:r>
              <a:rPr lang="en-US" altLang="zh-CN" sz="1000" b="1"/>
              <a:t>Dunhuang VC</a:t>
            </a:r>
          </a:p>
          <a:p>
            <a:r>
              <a:rPr lang="en-US" altLang="zh-CN" sz="1000" b="1">
                <a:solidFill>
                  <a:srgbClr val="FF0000"/>
                </a:solidFill>
              </a:rPr>
              <a:t>Integrated VC</a:t>
            </a:r>
          </a:p>
        </p:txBody>
      </p:sp>
    </p:spTree>
    <p:custDataLst>
      <p:tags r:id="rId1"/>
    </p:custDataLst>
    <p:extLst>
      <p:ext uri="{BB962C8B-B14F-4D97-AF65-F5344CB8AC3E}">
        <p14:creationId xmlns:p14="http://schemas.microsoft.com/office/powerpoint/2010/main" val="73870908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44624"/>
            <a:ext cx="8229600" cy="1143000"/>
          </a:xfrm>
        </p:spPr>
        <p:txBody>
          <a:bodyPr/>
          <a:lstStyle/>
          <a:p>
            <a:pPr algn="l"/>
            <a:r>
              <a:rPr lang="en-US" altLang="zh-CN" sz="3200" b="1" dirty="0" smtClean="0"/>
              <a:t>SRB Calibration Monitoring </a:t>
            </a:r>
            <a:br>
              <a:rPr lang="en-US" altLang="zh-CN" sz="3200" b="1" dirty="0" smtClean="0"/>
            </a:br>
            <a:r>
              <a:rPr lang="en-US" altLang="zh-CN" sz="3200" b="1" dirty="0" smtClean="0"/>
              <a:t>using Moon, DCC and Multi-sites</a:t>
            </a:r>
            <a:endParaRPr lang="zh-CN" altLang="en-US" sz="3200" b="1" dirty="0"/>
          </a:p>
        </p:txBody>
      </p:sp>
      <p:sp>
        <p:nvSpPr>
          <p:cNvPr id="3" name="内容占位符 2"/>
          <p:cNvSpPr>
            <a:spLocks noGrp="1"/>
          </p:cNvSpPr>
          <p:nvPr>
            <p:ph idx="1"/>
          </p:nvPr>
        </p:nvSpPr>
        <p:spPr>
          <a:xfrm>
            <a:off x="323528" y="1423317"/>
            <a:ext cx="8229600" cy="4525963"/>
          </a:xfrm>
        </p:spPr>
        <p:txBody>
          <a:bodyPr/>
          <a:lstStyle/>
          <a:p>
            <a:r>
              <a:rPr lang="en-US" altLang="zh-CN" sz="2000" dirty="0" smtClean="0"/>
              <a:t>SRB bands degradation monitoring based on </a:t>
            </a:r>
            <a:r>
              <a:rPr lang="en-US" altLang="zh-CN" sz="1800" dirty="0" smtClean="0">
                <a:solidFill>
                  <a:srgbClr val="00B050"/>
                </a:solidFill>
              </a:rPr>
              <a:t>Moon</a:t>
            </a:r>
            <a:r>
              <a:rPr lang="zh-CN" altLang="en-US" sz="1800" dirty="0" smtClean="0"/>
              <a:t>、</a:t>
            </a:r>
            <a:r>
              <a:rPr lang="en-US" altLang="zh-CN" sz="1800" dirty="0">
                <a:solidFill>
                  <a:srgbClr val="FF0000"/>
                </a:solidFill>
              </a:rPr>
              <a:t>DCC</a:t>
            </a:r>
            <a:r>
              <a:rPr lang="zh-CN" altLang="en-US" sz="1800" dirty="0" smtClean="0"/>
              <a:t>、</a:t>
            </a:r>
            <a:r>
              <a:rPr lang="en-US" altLang="zh-CN" sz="1800" dirty="0" smtClean="0">
                <a:ln w="22225">
                  <a:solidFill>
                    <a:schemeClr val="accent2"/>
                  </a:solidFill>
                  <a:prstDash val="solid"/>
                </a:ln>
                <a:solidFill>
                  <a:schemeClr val="accent2">
                    <a:lumMod val="40000"/>
                    <a:lumOff val="60000"/>
                  </a:schemeClr>
                </a:solidFill>
                <a:effectLst/>
              </a:rPr>
              <a:t>Multi-sites</a:t>
            </a:r>
            <a:endParaRPr lang="zh-CN" altLang="en-US" sz="1800" dirty="0"/>
          </a:p>
        </p:txBody>
      </p:sp>
      <p:pic>
        <p:nvPicPr>
          <p:cNvPr id="12" name="图片 11" descr="FY3D_MERSI B01 Degradation"/>
          <p:cNvPicPr>
            <a:picLocks noChangeAspect="1"/>
          </p:cNvPicPr>
          <p:nvPr/>
        </p:nvPicPr>
        <p:blipFill>
          <a:blip r:embed="rId2"/>
          <a:stretch>
            <a:fillRect/>
          </a:stretch>
        </p:blipFill>
        <p:spPr>
          <a:xfrm>
            <a:off x="481965" y="2066290"/>
            <a:ext cx="4166235" cy="2232025"/>
          </a:xfrm>
          <a:prstGeom prst="rect">
            <a:avLst/>
          </a:prstGeom>
        </p:spPr>
      </p:pic>
      <p:pic>
        <p:nvPicPr>
          <p:cNvPr id="13" name="图片 12" descr="FY3D_MERSI B02 Degradation"/>
          <p:cNvPicPr>
            <a:picLocks noChangeAspect="1"/>
          </p:cNvPicPr>
          <p:nvPr/>
        </p:nvPicPr>
        <p:blipFill>
          <a:blip r:embed="rId3"/>
          <a:stretch>
            <a:fillRect/>
          </a:stretch>
        </p:blipFill>
        <p:spPr>
          <a:xfrm>
            <a:off x="4667250" y="2066290"/>
            <a:ext cx="4166235" cy="2232025"/>
          </a:xfrm>
          <a:prstGeom prst="rect">
            <a:avLst/>
          </a:prstGeom>
        </p:spPr>
      </p:pic>
      <p:pic>
        <p:nvPicPr>
          <p:cNvPr id="14" name="图片 13" descr="FY3D_MERSI B03 Degradation"/>
          <p:cNvPicPr>
            <a:picLocks noChangeAspect="1"/>
          </p:cNvPicPr>
          <p:nvPr/>
        </p:nvPicPr>
        <p:blipFill>
          <a:blip r:embed="rId4"/>
          <a:stretch>
            <a:fillRect/>
          </a:stretch>
        </p:blipFill>
        <p:spPr>
          <a:xfrm>
            <a:off x="481965" y="4417696"/>
            <a:ext cx="4166235" cy="2232025"/>
          </a:xfrm>
          <a:prstGeom prst="rect">
            <a:avLst/>
          </a:prstGeom>
        </p:spPr>
      </p:pic>
      <p:pic>
        <p:nvPicPr>
          <p:cNvPr id="15" name="图片 14" descr="FY3D_MERSI B04 Degradation"/>
          <p:cNvPicPr>
            <a:picLocks noChangeAspect="1"/>
          </p:cNvPicPr>
          <p:nvPr/>
        </p:nvPicPr>
        <p:blipFill>
          <a:blip r:embed="rId5"/>
          <a:stretch>
            <a:fillRect/>
          </a:stretch>
        </p:blipFill>
        <p:spPr>
          <a:xfrm>
            <a:off x="4638675" y="4417696"/>
            <a:ext cx="4166235" cy="2232025"/>
          </a:xfrm>
          <a:prstGeom prst="rect">
            <a:avLst/>
          </a:prstGeom>
        </p:spPr>
      </p:pic>
    </p:spTree>
    <p:extLst>
      <p:ext uri="{BB962C8B-B14F-4D97-AF65-F5344CB8AC3E}">
        <p14:creationId xmlns:p14="http://schemas.microsoft.com/office/powerpoint/2010/main" val="2779675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1435" y="13335"/>
            <a:ext cx="7691755" cy="772795"/>
          </a:xfrm>
        </p:spPr>
        <p:txBody>
          <a:bodyPr/>
          <a:lstStyle/>
          <a:p>
            <a:r>
              <a:rPr lang="en-US" altLang="zh-CN"/>
              <a:t>zz</a:t>
            </a:r>
          </a:p>
        </p:txBody>
      </p:sp>
      <p:pic>
        <p:nvPicPr>
          <p:cNvPr id="19" name="图片 18" descr="FY3D_MERSI B08 Degradation"/>
          <p:cNvPicPr>
            <a:picLocks noChangeAspect="1"/>
          </p:cNvPicPr>
          <p:nvPr/>
        </p:nvPicPr>
        <p:blipFill>
          <a:blip r:embed="rId2"/>
          <a:stretch>
            <a:fillRect/>
          </a:stretch>
        </p:blipFill>
        <p:spPr>
          <a:xfrm>
            <a:off x="-217646" y="13335"/>
            <a:ext cx="3379470" cy="1810385"/>
          </a:xfrm>
          <a:prstGeom prst="rect">
            <a:avLst/>
          </a:prstGeom>
        </p:spPr>
      </p:pic>
      <p:pic>
        <p:nvPicPr>
          <p:cNvPr id="20" name="图片 19" descr="FY3D_MERSI B09 Degradation"/>
          <p:cNvPicPr>
            <a:picLocks noChangeAspect="1"/>
          </p:cNvPicPr>
          <p:nvPr/>
        </p:nvPicPr>
        <p:blipFill>
          <a:blip r:embed="rId3"/>
          <a:stretch>
            <a:fillRect/>
          </a:stretch>
        </p:blipFill>
        <p:spPr>
          <a:xfrm>
            <a:off x="-217646" y="1807211"/>
            <a:ext cx="3379470" cy="1810385"/>
          </a:xfrm>
          <a:prstGeom prst="rect">
            <a:avLst/>
          </a:prstGeom>
        </p:spPr>
      </p:pic>
      <p:pic>
        <p:nvPicPr>
          <p:cNvPr id="21" name="图片 20" descr="FY3D_MERSI B10 Degradation"/>
          <p:cNvPicPr>
            <a:picLocks noChangeAspect="1"/>
          </p:cNvPicPr>
          <p:nvPr/>
        </p:nvPicPr>
        <p:blipFill>
          <a:blip r:embed="rId4"/>
          <a:stretch>
            <a:fillRect/>
          </a:stretch>
        </p:blipFill>
        <p:spPr>
          <a:xfrm>
            <a:off x="-217646" y="3375660"/>
            <a:ext cx="3379470" cy="1810385"/>
          </a:xfrm>
          <a:prstGeom prst="rect">
            <a:avLst/>
          </a:prstGeom>
        </p:spPr>
      </p:pic>
      <p:pic>
        <p:nvPicPr>
          <p:cNvPr id="22" name="图片 21" descr="FY3D_MERSI B11 Degradation"/>
          <p:cNvPicPr>
            <a:picLocks noChangeAspect="1"/>
          </p:cNvPicPr>
          <p:nvPr/>
        </p:nvPicPr>
        <p:blipFill>
          <a:blip r:embed="rId5"/>
          <a:stretch>
            <a:fillRect/>
          </a:stretch>
        </p:blipFill>
        <p:spPr>
          <a:xfrm>
            <a:off x="-217646" y="5017136"/>
            <a:ext cx="3379470" cy="1810385"/>
          </a:xfrm>
          <a:prstGeom prst="rect">
            <a:avLst/>
          </a:prstGeom>
        </p:spPr>
      </p:pic>
      <p:pic>
        <p:nvPicPr>
          <p:cNvPr id="4" name="图片 3" descr="FY3D_MERSI B12 Degradation"/>
          <p:cNvPicPr>
            <a:picLocks noChangeAspect="1"/>
          </p:cNvPicPr>
          <p:nvPr/>
        </p:nvPicPr>
        <p:blipFill>
          <a:blip r:embed="rId6"/>
          <a:stretch>
            <a:fillRect/>
          </a:stretch>
        </p:blipFill>
        <p:spPr>
          <a:xfrm>
            <a:off x="2839403" y="-3175"/>
            <a:ext cx="3379470" cy="1810385"/>
          </a:xfrm>
          <a:prstGeom prst="rect">
            <a:avLst/>
          </a:prstGeom>
        </p:spPr>
      </p:pic>
      <p:pic>
        <p:nvPicPr>
          <p:cNvPr id="5" name="图片 4" descr="FY3D_MERSI B13 Degradation"/>
          <p:cNvPicPr>
            <a:picLocks noChangeAspect="1"/>
          </p:cNvPicPr>
          <p:nvPr/>
        </p:nvPicPr>
        <p:blipFill>
          <a:blip r:embed="rId7"/>
          <a:stretch>
            <a:fillRect/>
          </a:stretch>
        </p:blipFill>
        <p:spPr>
          <a:xfrm>
            <a:off x="2839403" y="1731646"/>
            <a:ext cx="3379470" cy="1810385"/>
          </a:xfrm>
          <a:prstGeom prst="rect">
            <a:avLst/>
          </a:prstGeom>
        </p:spPr>
      </p:pic>
      <p:pic>
        <p:nvPicPr>
          <p:cNvPr id="6" name="图片 5" descr="FY3D_MERSI B14 Degradation"/>
          <p:cNvPicPr>
            <a:picLocks noChangeAspect="1"/>
          </p:cNvPicPr>
          <p:nvPr/>
        </p:nvPicPr>
        <p:blipFill>
          <a:blip r:embed="rId8"/>
          <a:stretch>
            <a:fillRect/>
          </a:stretch>
        </p:blipFill>
        <p:spPr>
          <a:xfrm>
            <a:off x="2839403" y="3375660"/>
            <a:ext cx="3379470" cy="1810385"/>
          </a:xfrm>
          <a:prstGeom prst="rect">
            <a:avLst/>
          </a:prstGeom>
        </p:spPr>
      </p:pic>
      <p:pic>
        <p:nvPicPr>
          <p:cNvPr id="7" name="图片 6" descr="FY3D_MERSI B15 Degradation"/>
          <p:cNvPicPr>
            <a:picLocks noChangeAspect="1"/>
          </p:cNvPicPr>
          <p:nvPr/>
        </p:nvPicPr>
        <p:blipFill>
          <a:blip r:embed="rId9"/>
          <a:stretch>
            <a:fillRect/>
          </a:stretch>
        </p:blipFill>
        <p:spPr>
          <a:xfrm>
            <a:off x="2839403" y="5017136"/>
            <a:ext cx="3379470" cy="1810385"/>
          </a:xfrm>
          <a:prstGeom prst="rect">
            <a:avLst/>
          </a:prstGeom>
        </p:spPr>
      </p:pic>
      <p:pic>
        <p:nvPicPr>
          <p:cNvPr id="8" name="图片 7" descr="FY3D_MERSI B16 Degradation"/>
          <p:cNvPicPr>
            <a:picLocks noChangeAspect="1"/>
          </p:cNvPicPr>
          <p:nvPr/>
        </p:nvPicPr>
        <p:blipFill>
          <a:blip r:embed="rId10"/>
          <a:stretch>
            <a:fillRect/>
          </a:stretch>
        </p:blipFill>
        <p:spPr>
          <a:xfrm>
            <a:off x="5879306" y="-3175"/>
            <a:ext cx="3379470" cy="1810385"/>
          </a:xfrm>
          <a:prstGeom prst="rect">
            <a:avLst/>
          </a:prstGeom>
        </p:spPr>
      </p:pic>
      <p:pic>
        <p:nvPicPr>
          <p:cNvPr id="9" name="图片 8" descr="FY3D_MERSI B17 Degradation"/>
          <p:cNvPicPr>
            <a:picLocks noChangeAspect="1"/>
          </p:cNvPicPr>
          <p:nvPr/>
        </p:nvPicPr>
        <p:blipFill>
          <a:blip r:embed="rId11"/>
          <a:stretch>
            <a:fillRect/>
          </a:stretch>
        </p:blipFill>
        <p:spPr>
          <a:xfrm>
            <a:off x="5879306" y="1731646"/>
            <a:ext cx="3379470" cy="1810385"/>
          </a:xfrm>
          <a:prstGeom prst="rect">
            <a:avLst/>
          </a:prstGeom>
        </p:spPr>
      </p:pic>
      <p:pic>
        <p:nvPicPr>
          <p:cNvPr id="10" name="图片 9" descr="FY3D_MERSI B18 Degradation"/>
          <p:cNvPicPr>
            <a:picLocks noChangeAspect="1"/>
          </p:cNvPicPr>
          <p:nvPr/>
        </p:nvPicPr>
        <p:blipFill>
          <a:blip r:embed="rId12"/>
          <a:stretch>
            <a:fillRect/>
          </a:stretch>
        </p:blipFill>
        <p:spPr>
          <a:xfrm>
            <a:off x="5879306" y="3375660"/>
            <a:ext cx="3379470" cy="1810385"/>
          </a:xfrm>
          <a:prstGeom prst="rect">
            <a:avLst/>
          </a:prstGeom>
        </p:spPr>
      </p:pic>
      <p:pic>
        <p:nvPicPr>
          <p:cNvPr id="11" name="内容占位符 10" descr="FY3D_MERSI B19 Degradation"/>
          <p:cNvPicPr>
            <a:picLocks noGrp="1" noChangeAspect="1"/>
          </p:cNvPicPr>
          <p:nvPr>
            <p:ph idx="1"/>
          </p:nvPr>
        </p:nvPicPr>
        <p:blipFill>
          <a:blip r:embed="rId13"/>
          <a:stretch>
            <a:fillRect/>
          </a:stretch>
        </p:blipFill>
        <p:spPr>
          <a:xfrm>
            <a:off x="5889784" y="5039995"/>
            <a:ext cx="3374231" cy="1808480"/>
          </a:xfrm>
          <a:prstGeom prst="rect">
            <a:avLst/>
          </a:prstGeom>
        </p:spPr>
      </p:pic>
      <p:sp>
        <p:nvSpPr>
          <p:cNvPr id="3" name="文本框 2"/>
          <p:cNvSpPr txBox="1"/>
          <p:nvPr/>
        </p:nvSpPr>
        <p:spPr>
          <a:xfrm>
            <a:off x="671513" y="1181735"/>
            <a:ext cx="1901190" cy="368300"/>
          </a:xfrm>
          <a:prstGeom prst="rect">
            <a:avLst/>
          </a:prstGeom>
          <a:noFill/>
        </p:spPr>
        <p:txBody>
          <a:bodyPr wrap="square" rtlCol="0">
            <a:spAutoFit/>
          </a:bodyPr>
          <a:lstStyle/>
          <a:p>
            <a:r>
              <a:rPr lang="en-US" altLang="zh-CN">
                <a:solidFill>
                  <a:srgbClr val="FF0000"/>
                </a:solidFill>
              </a:rPr>
              <a:t>412nm:  ~3.3%</a:t>
            </a:r>
          </a:p>
        </p:txBody>
      </p:sp>
      <p:sp>
        <p:nvSpPr>
          <p:cNvPr id="12" name="文本框 11"/>
          <p:cNvSpPr txBox="1"/>
          <p:nvPr/>
        </p:nvSpPr>
        <p:spPr>
          <a:xfrm>
            <a:off x="6586537" y="6201410"/>
            <a:ext cx="1846898" cy="368300"/>
          </a:xfrm>
          <a:prstGeom prst="rect">
            <a:avLst/>
          </a:prstGeom>
          <a:noFill/>
        </p:spPr>
        <p:txBody>
          <a:bodyPr wrap="square" rtlCol="0">
            <a:spAutoFit/>
          </a:bodyPr>
          <a:lstStyle/>
          <a:p>
            <a:r>
              <a:rPr lang="en-US" altLang="zh-CN">
                <a:solidFill>
                  <a:srgbClr val="FF0000"/>
                </a:solidFill>
              </a:rPr>
              <a:t>1030nm: ~2.5%</a:t>
            </a:r>
          </a:p>
        </p:txBody>
      </p:sp>
      <p:sp>
        <p:nvSpPr>
          <p:cNvPr id="13" name="文本框 12"/>
          <p:cNvSpPr txBox="1"/>
          <p:nvPr/>
        </p:nvSpPr>
        <p:spPr>
          <a:xfrm>
            <a:off x="3399473" y="6134735"/>
            <a:ext cx="1925955" cy="368300"/>
          </a:xfrm>
          <a:prstGeom prst="rect">
            <a:avLst/>
          </a:prstGeom>
          <a:noFill/>
        </p:spPr>
        <p:txBody>
          <a:bodyPr wrap="square" rtlCol="0">
            <a:spAutoFit/>
          </a:bodyPr>
          <a:lstStyle/>
          <a:p>
            <a:r>
              <a:rPr lang="en-US" altLang="zh-CN">
                <a:solidFill>
                  <a:srgbClr val="FF0000"/>
                </a:solidFill>
              </a:rPr>
              <a:t>865nm: ~2.7%</a:t>
            </a:r>
          </a:p>
        </p:txBody>
      </p:sp>
      <p:sp>
        <p:nvSpPr>
          <p:cNvPr id="14" name="文本框 13"/>
          <p:cNvSpPr txBox="1"/>
          <p:nvPr/>
        </p:nvSpPr>
        <p:spPr>
          <a:xfrm>
            <a:off x="589598" y="6134735"/>
            <a:ext cx="1683544" cy="368300"/>
          </a:xfrm>
          <a:prstGeom prst="rect">
            <a:avLst/>
          </a:prstGeom>
          <a:noFill/>
        </p:spPr>
        <p:txBody>
          <a:bodyPr wrap="square" rtlCol="0">
            <a:spAutoFit/>
          </a:bodyPr>
          <a:lstStyle/>
          <a:p>
            <a:r>
              <a:rPr lang="en-US" altLang="zh-CN">
                <a:solidFill>
                  <a:srgbClr val="FF0000"/>
                </a:solidFill>
              </a:rPr>
              <a:t>555nm: ~2.7%</a:t>
            </a:r>
          </a:p>
        </p:txBody>
      </p:sp>
      <p:sp>
        <p:nvSpPr>
          <p:cNvPr id="15" name="文本框 14"/>
          <p:cNvSpPr txBox="1"/>
          <p:nvPr/>
        </p:nvSpPr>
        <p:spPr>
          <a:xfrm>
            <a:off x="3611404" y="1015365"/>
            <a:ext cx="1714024" cy="368300"/>
          </a:xfrm>
          <a:prstGeom prst="rect">
            <a:avLst/>
          </a:prstGeom>
          <a:noFill/>
        </p:spPr>
        <p:txBody>
          <a:bodyPr wrap="square" rtlCol="0">
            <a:spAutoFit/>
          </a:bodyPr>
          <a:lstStyle/>
          <a:p>
            <a:r>
              <a:rPr lang="en-US" altLang="zh-CN">
                <a:solidFill>
                  <a:srgbClr val="FF0000"/>
                </a:solidFill>
              </a:rPr>
              <a:t>670nm: ~2.7%</a:t>
            </a:r>
          </a:p>
        </p:txBody>
      </p:sp>
    </p:spTree>
    <p:extLst>
      <p:ext uri="{BB962C8B-B14F-4D97-AF65-F5344CB8AC3E}">
        <p14:creationId xmlns:p14="http://schemas.microsoft.com/office/powerpoint/2010/main" val="15460637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43608" y="-609"/>
            <a:ext cx="8229600" cy="1143000"/>
          </a:xfrm>
        </p:spPr>
        <p:txBody>
          <a:bodyPr/>
          <a:lstStyle/>
          <a:p>
            <a:pPr algn="l"/>
            <a:r>
              <a:rPr lang="en-US" altLang="zh-CN" sz="4000" b="1" dirty="0" smtClean="0"/>
              <a:t>MERSI-II SRB Cal Bias  </a:t>
            </a:r>
            <a:br>
              <a:rPr lang="en-US" altLang="zh-CN" sz="4000" b="1" dirty="0" smtClean="0"/>
            </a:br>
            <a:r>
              <a:rPr lang="en-US" altLang="zh-CN" sz="4000" b="1" dirty="0" smtClean="0"/>
              <a:t>After Correction</a:t>
            </a:r>
            <a:endParaRPr lang="zh-CN" altLang="en-US" sz="4000" b="1" dirty="0"/>
          </a:p>
        </p:txBody>
      </p:sp>
      <p:sp>
        <p:nvSpPr>
          <p:cNvPr id="3" name="内容占位符 2"/>
          <p:cNvSpPr>
            <a:spLocks noGrp="1"/>
          </p:cNvSpPr>
          <p:nvPr>
            <p:ph idx="1"/>
          </p:nvPr>
        </p:nvSpPr>
        <p:spPr/>
        <p:txBody>
          <a:bodyPr/>
          <a:lstStyle/>
          <a:p>
            <a:endParaRPr lang="zh-CN" altLang="en-US"/>
          </a:p>
        </p:txBody>
      </p:sp>
      <p:sp>
        <p:nvSpPr>
          <p:cNvPr id="4" name="日期占位符 3"/>
          <p:cNvSpPr>
            <a:spLocks noGrp="1"/>
          </p:cNvSpPr>
          <p:nvPr>
            <p:ph type="dt" sz="half" idx="10"/>
          </p:nvPr>
        </p:nvSpPr>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97D24EFA-B49B-4FD7-819D-E4EC53762E7A}" type="slidenum">
              <a:rPr lang="zh-CN" altLang="en-US" smtClean="0">
                <a:solidFill>
                  <a:prstClr val="black">
                    <a:tint val="75000"/>
                  </a:prstClr>
                </a:solidFill>
              </a:rPr>
              <a:pPr/>
              <a:t>19</a:t>
            </a:fld>
            <a:endParaRPr lang="zh-CN" altLang="en-US">
              <a:solidFill>
                <a:prstClr val="black">
                  <a:tint val="75000"/>
                </a:prstClr>
              </a:solidFill>
            </a:endParaRPr>
          </a:p>
        </p:txBody>
      </p:sp>
      <p:pic>
        <p:nvPicPr>
          <p:cNvPr id="5122" name="Picture 2" descr="C:\Users\lenovo\Downloads\201902MERSI bias vsMODIS.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268760"/>
            <a:ext cx="7806408" cy="54842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123728" y="2498576"/>
            <a:ext cx="6006773" cy="461665"/>
          </a:xfrm>
          <a:prstGeom prst="rect">
            <a:avLst/>
          </a:prstGeom>
          <a:noFill/>
        </p:spPr>
        <p:txBody>
          <a:bodyPr wrap="none" rtlCol="0">
            <a:spAutoFit/>
          </a:bodyPr>
          <a:lstStyle/>
          <a:p>
            <a:r>
              <a:rPr lang="en-US" altLang="zh-CN" sz="2400" dirty="0" smtClean="0"/>
              <a:t>Bias &lt;3% for most of </a:t>
            </a:r>
            <a:r>
              <a:rPr lang="en-US" altLang="zh-CN" sz="2400" dirty="0"/>
              <a:t>MERSI-II </a:t>
            </a:r>
            <a:r>
              <a:rPr lang="en-US" altLang="zh-CN" sz="2400" dirty="0" smtClean="0"/>
              <a:t>SRB bands</a:t>
            </a:r>
            <a:endParaRPr lang="zh-CN" altLang="en-US" sz="2400" dirty="0"/>
          </a:p>
        </p:txBody>
      </p:sp>
    </p:spTree>
    <p:extLst>
      <p:ext uri="{BB962C8B-B14F-4D97-AF65-F5344CB8AC3E}">
        <p14:creationId xmlns:p14="http://schemas.microsoft.com/office/powerpoint/2010/main" val="4074528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风三工程\风三评价-宣传\美丽中国\October_China_7_矢量_Sichu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0046" y="0"/>
            <a:ext cx="10047763" cy="6957392"/>
          </a:xfrm>
          <a:prstGeom prst="rect">
            <a:avLst/>
          </a:prstGeom>
          <a:noFill/>
          <a:extLst>
            <a:ext uri="{909E8E84-426E-40DD-AFC4-6F175D3DCCD1}">
              <a14:hiddenFill xmlns:a14="http://schemas.microsoft.com/office/drawing/2010/main">
                <a:solidFill>
                  <a:srgbClr val="FFFFFF"/>
                </a:solidFill>
              </a14:hiddenFill>
            </a:ext>
          </a:extLst>
        </p:spPr>
      </p:pic>
      <p:sp>
        <p:nvSpPr>
          <p:cNvPr id="2" name="日期占位符 1"/>
          <p:cNvSpPr>
            <a:spLocks noGrp="1"/>
          </p:cNvSpPr>
          <p:nvPr>
            <p:ph type="dt" sz="half" idx="10"/>
          </p:nvPr>
        </p:nvSpPr>
        <p:spPr>
          <a:xfrm>
            <a:off x="0" y="6525344"/>
            <a:ext cx="2133600" cy="136103"/>
          </a:xfrm>
        </p:spPr>
        <p:txBody>
          <a:bodyPr/>
          <a:lstStyle/>
          <a:p>
            <a:fld id="{9FFAEF33-08D9-4A11-8174-1C9432F1F27E}" type="datetime1">
              <a:rPr lang="zh-CN" altLang="en-US" smtClean="0"/>
              <a:pPr/>
              <a:t>2019/6/26</a:t>
            </a:fld>
            <a:endParaRPr lang="zh-CN" altLang="en-US" dirty="0"/>
          </a:p>
        </p:txBody>
      </p:sp>
      <p:sp>
        <p:nvSpPr>
          <p:cNvPr id="3" name="灯片编号占位符 2"/>
          <p:cNvSpPr>
            <a:spLocks noGrp="1"/>
          </p:cNvSpPr>
          <p:nvPr>
            <p:ph type="sldNum" sz="quarter" idx="12"/>
          </p:nvPr>
        </p:nvSpPr>
        <p:spPr/>
        <p:txBody>
          <a:bodyPr/>
          <a:lstStyle/>
          <a:p>
            <a:pPr algn="r"/>
            <a:fld id="{229D675E-2284-47B0-8E9F-85873CDEA2C5}" type="slidenum">
              <a:rPr lang="en-US" altLang="zh-CN" smtClean="0"/>
              <a:pPr algn="r"/>
              <a:t>2</a:t>
            </a:fld>
            <a:endParaRPr lang="en-US"/>
          </a:p>
        </p:txBody>
      </p:sp>
      <p:sp>
        <p:nvSpPr>
          <p:cNvPr id="4" name="矩形 3"/>
          <p:cNvSpPr/>
          <p:nvPr/>
        </p:nvSpPr>
        <p:spPr>
          <a:xfrm>
            <a:off x="3491880" y="2132856"/>
            <a:ext cx="1774845" cy="646331"/>
          </a:xfrm>
          <a:prstGeom prst="rect">
            <a:avLst/>
          </a:prstGeom>
        </p:spPr>
        <p:txBody>
          <a:bodyPr wrap="none">
            <a:spAutoFit/>
          </a:bodyPr>
          <a:lstStyle/>
          <a:p>
            <a:r>
              <a:rPr lang="en-US" altLang="zh-CN" sz="3600" b="1" u="sng" dirty="0" smtClean="0">
                <a:solidFill>
                  <a:srgbClr val="FFC000"/>
                </a:solidFill>
                <a:effectLst>
                  <a:outerShdw blurRad="38100" dist="38100" dir="2700000" algn="tl">
                    <a:srgbClr val="000000">
                      <a:alpha val="43137"/>
                    </a:srgbClr>
                  </a:outerShdw>
                </a:effectLst>
              </a:rPr>
              <a:t>Outline</a:t>
            </a:r>
            <a:endParaRPr lang="zh-CN" altLang="en-US" sz="3600" u="sng" dirty="0">
              <a:solidFill>
                <a:srgbClr val="FFC000"/>
              </a:solidFill>
            </a:endParaRPr>
          </a:p>
        </p:txBody>
      </p:sp>
      <p:sp>
        <p:nvSpPr>
          <p:cNvPr id="5" name="矩形 4"/>
          <p:cNvSpPr/>
          <p:nvPr/>
        </p:nvSpPr>
        <p:spPr>
          <a:xfrm>
            <a:off x="971600" y="3356992"/>
            <a:ext cx="8302273" cy="3046988"/>
          </a:xfrm>
          <a:prstGeom prst="rect">
            <a:avLst/>
          </a:prstGeom>
        </p:spPr>
        <p:txBody>
          <a:bodyPr wrap="none">
            <a:spAutoFit/>
          </a:bodyPr>
          <a:lstStyle/>
          <a:p>
            <a:pPr marL="457200" indent="-457200">
              <a:buFont typeface="Arial" pitchFamily="34" charset="0"/>
              <a:buChar char="•"/>
            </a:pPr>
            <a:r>
              <a:rPr lang="en-US" altLang="zh-CN" sz="3200" u="sng" dirty="0" smtClean="0">
                <a:solidFill>
                  <a:srgbClr val="FFC000"/>
                </a:solidFill>
                <a:effectLst>
                  <a:outerShdw blurRad="38100" dist="38100" dir="2700000" algn="tl">
                    <a:srgbClr val="000000">
                      <a:alpha val="43137"/>
                    </a:srgbClr>
                  </a:outerShdw>
                </a:effectLst>
              </a:rPr>
              <a:t>Overview of FY-3D optical sensors</a:t>
            </a:r>
          </a:p>
          <a:p>
            <a:pPr marL="457200" indent="-457200">
              <a:buFont typeface="Arial" pitchFamily="34" charset="0"/>
              <a:buChar char="•"/>
            </a:pPr>
            <a:r>
              <a:rPr lang="en-US" altLang="zh-CN" sz="3200" u="sng" dirty="0" smtClean="0">
                <a:solidFill>
                  <a:srgbClr val="FFC000"/>
                </a:solidFill>
                <a:effectLst>
                  <a:outerShdw blurRad="38100" dist="38100" dir="2700000" algn="tl">
                    <a:srgbClr val="000000">
                      <a:alpha val="43137"/>
                    </a:srgbClr>
                  </a:outerShdw>
                </a:effectLst>
              </a:rPr>
              <a:t>MERSI-II Cal/Val</a:t>
            </a:r>
          </a:p>
          <a:p>
            <a:pPr marL="457200" indent="-457200">
              <a:buFont typeface="Arial" pitchFamily="34" charset="0"/>
              <a:buChar char="•"/>
            </a:pPr>
            <a:r>
              <a:rPr lang="en-US" altLang="zh-CN" sz="3200" u="sng" dirty="0" smtClean="0">
                <a:solidFill>
                  <a:srgbClr val="FFC000"/>
                </a:solidFill>
                <a:effectLst>
                  <a:outerShdw blurRad="38100" dist="38100" dir="2700000" algn="tl">
                    <a:srgbClr val="000000">
                      <a:alpha val="43137"/>
                    </a:srgbClr>
                  </a:outerShdw>
                </a:effectLst>
              </a:rPr>
              <a:t>HIRAS Cal/Val</a:t>
            </a:r>
          </a:p>
          <a:p>
            <a:pPr marL="457200" indent="-457200">
              <a:buFont typeface="Arial" pitchFamily="34" charset="0"/>
              <a:buChar char="•"/>
            </a:pPr>
            <a:r>
              <a:rPr lang="en-US" altLang="zh-CN" sz="3200" u="sng" dirty="0" smtClean="0">
                <a:solidFill>
                  <a:srgbClr val="FFC000"/>
                </a:solidFill>
                <a:effectLst>
                  <a:outerShdw blurRad="38100" dist="38100" dir="2700000" algn="tl">
                    <a:srgbClr val="000000">
                      <a:alpha val="43137"/>
                    </a:srgbClr>
                  </a:outerShdw>
                </a:effectLst>
              </a:rPr>
              <a:t>Mutual Evaluation of MERSI-II and HIRAS</a:t>
            </a:r>
          </a:p>
          <a:p>
            <a:pPr marL="457200" indent="-457200">
              <a:buFont typeface="Arial" pitchFamily="34" charset="0"/>
              <a:buChar char="•"/>
            </a:pPr>
            <a:r>
              <a:rPr lang="en-US" altLang="zh-CN" sz="3200" u="sng" dirty="0">
                <a:solidFill>
                  <a:srgbClr val="FFC000"/>
                </a:solidFill>
                <a:effectLst>
                  <a:outerShdw blurRad="38100" dist="38100" dir="2700000" algn="tl">
                    <a:srgbClr val="000000">
                      <a:alpha val="43137"/>
                    </a:srgbClr>
                  </a:outerShdw>
                </a:effectLst>
              </a:rPr>
              <a:t>MERSI-II </a:t>
            </a:r>
            <a:r>
              <a:rPr lang="en-US" altLang="zh-CN" sz="3200" u="sng" dirty="0" smtClean="0">
                <a:solidFill>
                  <a:srgbClr val="FFC000"/>
                </a:solidFill>
                <a:effectLst>
                  <a:outerShdw blurRad="38100" dist="38100" dir="2700000" algn="tl">
                    <a:srgbClr val="000000">
                      <a:alpha val="43137"/>
                    </a:srgbClr>
                  </a:outerShdw>
                </a:effectLst>
              </a:rPr>
              <a:t>Products Demonstration</a:t>
            </a:r>
          </a:p>
          <a:p>
            <a:pPr marL="457200" indent="-457200">
              <a:buFont typeface="Arial" pitchFamily="34" charset="0"/>
              <a:buChar char="•"/>
            </a:pPr>
            <a:r>
              <a:rPr lang="en-US" altLang="zh-CN" sz="3200" u="sng" dirty="0" smtClean="0">
                <a:solidFill>
                  <a:srgbClr val="FFC000"/>
                </a:solidFill>
                <a:effectLst>
                  <a:outerShdw blurRad="38100" dist="38100" dir="2700000" algn="tl">
                    <a:srgbClr val="000000">
                      <a:alpha val="43137"/>
                    </a:srgbClr>
                  </a:outerShdw>
                </a:effectLst>
              </a:rPr>
              <a:t>Summary</a:t>
            </a:r>
          </a:p>
        </p:txBody>
      </p:sp>
    </p:spTree>
    <p:extLst>
      <p:ext uri="{BB962C8B-B14F-4D97-AF65-F5344CB8AC3E}">
        <p14:creationId xmlns:p14="http://schemas.microsoft.com/office/powerpoint/2010/main" val="5703166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44624"/>
            <a:ext cx="8229600" cy="937246"/>
          </a:xfrm>
        </p:spPr>
        <p:txBody>
          <a:bodyPr/>
          <a:lstStyle/>
          <a:p>
            <a:r>
              <a:rPr lang="en-US" altLang="zh-CN" sz="3600" b="1" dirty="0" smtClean="0">
                <a:solidFill>
                  <a:srgbClr val="800080"/>
                </a:solidFill>
                <a:ea typeface="华文行楷" panose="02010800040101010101" pitchFamily="2" charset="-122"/>
              </a:rPr>
              <a:t>Land surface Reflectance </a:t>
            </a:r>
            <a:br>
              <a:rPr lang="en-US" altLang="zh-CN" sz="3600" b="1" dirty="0" smtClean="0">
                <a:solidFill>
                  <a:srgbClr val="800080"/>
                </a:solidFill>
                <a:ea typeface="华文行楷" panose="02010800040101010101" pitchFamily="2" charset="-122"/>
              </a:rPr>
            </a:br>
            <a:r>
              <a:rPr lang="en-US" altLang="zh-CN" sz="3600" b="1" dirty="0" err="1" smtClean="0">
                <a:solidFill>
                  <a:srgbClr val="800080"/>
                </a:solidFill>
                <a:ea typeface="华文行楷" panose="02010800040101010101" pitchFamily="2" charset="-122"/>
              </a:rPr>
              <a:t>vs</a:t>
            </a:r>
            <a:r>
              <a:rPr lang="en-US" altLang="zh-CN" sz="3600" b="1" dirty="0" smtClean="0">
                <a:solidFill>
                  <a:srgbClr val="800080"/>
                </a:solidFill>
                <a:ea typeface="华文行楷" panose="02010800040101010101" pitchFamily="2" charset="-122"/>
              </a:rPr>
              <a:t> MODIS within 5%</a:t>
            </a:r>
            <a:endParaRPr lang="zh-CN" altLang="en-US" sz="3600" b="1" dirty="0"/>
          </a:p>
        </p:txBody>
      </p:sp>
      <p:sp>
        <p:nvSpPr>
          <p:cNvPr id="20483" name="Rectangle 3"/>
          <p:cNvSpPr>
            <a:spLocks noChangeArrowheads="1"/>
          </p:cNvSpPr>
          <p:nvPr/>
        </p:nvSpPr>
        <p:spPr bwMode="auto">
          <a:xfrm>
            <a:off x="126207" y="1628775"/>
            <a:ext cx="3302794" cy="4464050"/>
          </a:xfrm>
          <a:prstGeom prst="rect">
            <a:avLst/>
          </a:prstGeom>
          <a:noFill/>
          <a:ln w="9525">
            <a:noFill/>
            <a:miter lim="800000"/>
          </a:ln>
        </p:spPr>
        <p:txBody>
          <a:bodyPr/>
          <a:lstStyle/>
          <a:p>
            <a:pPr marL="800100" lvl="1" indent="-342900">
              <a:spcBef>
                <a:spcPct val="50000"/>
              </a:spcBef>
              <a:buFont typeface="Wingdings" panose="05000000000000000000" pitchFamily="2" charset="2"/>
              <a:buChar char="u"/>
            </a:pPr>
            <a:endParaRPr lang="en-US" altLang="zh-CN" sz="2400" dirty="0">
              <a:latin typeface="Times New Roman" panose="02020603050405020304" charset="0"/>
              <a:ea typeface="黑体" panose="02010609060101010101" pitchFamily="49" charset="-122"/>
            </a:endParaRPr>
          </a:p>
          <a:p>
            <a:pPr marL="800100" lvl="1" indent="-342900">
              <a:spcBef>
                <a:spcPct val="50000"/>
              </a:spcBef>
              <a:buFont typeface="Wingdings" panose="05000000000000000000" pitchFamily="2" charset="2"/>
              <a:buChar char="u"/>
            </a:pPr>
            <a:endParaRPr lang="zh-CN" altLang="en-US" sz="2400" dirty="0">
              <a:latin typeface="Times New Roman" panose="02020603050405020304" charset="0"/>
              <a:ea typeface="黑体" panose="02010609060101010101" pitchFamily="49" charset="-122"/>
            </a:endParaRPr>
          </a:p>
          <a:p>
            <a:pPr marL="342900" indent="-342900">
              <a:lnSpc>
                <a:spcPct val="115000"/>
              </a:lnSpc>
              <a:spcBef>
                <a:spcPct val="50000"/>
              </a:spcBef>
              <a:buFont typeface="Wingdings" panose="05000000000000000000" pitchFamily="2" charset="2"/>
              <a:buChar char="u"/>
            </a:pPr>
            <a:endParaRPr lang="zh-CN" altLang="en-US" sz="2400" dirty="0">
              <a:latin typeface="Times New Roman" panose="02020603050405020304" charset="0"/>
              <a:ea typeface="黑体" panose="02010609060101010101" pitchFamily="49" charset="-122"/>
            </a:endParaRPr>
          </a:p>
        </p:txBody>
      </p:sp>
      <p:sp>
        <p:nvSpPr>
          <p:cNvPr id="8" name="矩形 7"/>
          <p:cNvSpPr/>
          <p:nvPr/>
        </p:nvSpPr>
        <p:spPr>
          <a:xfrm>
            <a:off x="126185" y="1052736"/>
            <a:ext cx="6000792" cy="577850"/>
          </a:xfrm>
          <a:prstGeom prst="rect">
            <a:avLst/>
          </a:prstGeom>
        </p:spPr>
        <p:txBody>
          <a:bodyPr wrap="square">
            <a:spAutoFit/>
          </a:bodyPr>
          <a:lstStyle/>
          <a:p>
            <a:pPr>
              <a:lnSpc>
                <a:spcPct val="150000"/>
              </a:lnSpc>
            </a:pPr>
            <a:r>
              <a:rPr lang="en-US" altLang="zh-CN" dirty="0" smtClean="0"/>
              <a:t>Validation Using MODIS </a:t>
            </a:r>
            <a:r>
              <a:rPr lang="en-US" altLang="zh-CN" dirty="0"/>
              <a:t>LCD43 </a:t>
            </a:r>
            <a:r>
              <a:rPr lang="en-US" altLang="zh-CN" dirty="0" smtClean="0"/>
              <a:t>LSR</a:t>
            </a:r>
            <a:endParaRPr lang="zh-CN" altLang="en-US" sz="2400" dirty="0"/>
          </a:p>
        </p:txBody>
      </p:sp>
      <p:pic>
        <p:nvPicPr>
          <p:cNvPr id="4" name="图片 3"/>
          <p:cNvPicPr>
            <a:picLocks noChangeAspect="1"/>
          </p:cNvPicPr>
          <p:nvPr/>
        </p:nvPicPr>
        <p:blipFill>
          <a:blip r:embed="rId2"/>
          <a:stretch>
            <a:fillRect/>
          </a:stretch>
        </p:blipFill>
        <p:spPr>
          <a:xfrm>
            <a:off x="6804248" y="1616464"/>
            <a:ext cx="1900256" cy="1295673"/>
          </a:xfrm>
          <a:prstGeom prst="rect">
            <a:avLst/>
          </a:prstGeom>
        </p:spPr>
      </p:pic>
      <p:pic>
        <p:nvPicPr>
          <p:cNvPr id="10" name="图片 9"/>
          <p:cNvPicPr>
            <a:picLocks noChangeAspect="1"/>
          </p:cNvPicPr>
          <p:nvPr/>
        </p:nvPicPr>
        <p:blipFill>
          <a:blip r:embed="rId3">
            <a:clrChange>
              <a:clrFrom>
                <a:srgbClr val="CCCCCC"/>
              </a:clrFrom>
              <a:clrTo>
                <a:srgbClr val="CCCCCC">
                  <a:alpha val="0"/>
                </a:srgbClr>
              </a:clrTo>
            </a:clrChange>
            <a:extLst>
              <a:ext uri="{28A0092B-C50C-407E-A947-70E740481C1C}">
                <a14:useLocalDpi xmlns:a14="http://schemas.microsoft.com/office/drawing/2010/main" val="0"/>
              </a:ext>
            </a:extLst>
          </a:blip>
          <a:stretch>
            <a:fillRect/>
          </a:stretch>
        </p:blipFill>
        <p:spPr>
          <a:xfrm>
            <a:off x="-468560" y="1756752"/>
            <a:ext cx="7690068" cy="4796570"/>
          </a:xfrm>
          <a:prstGeom prst="rect">
            <a:avLst/>
          </a:prstGeom>
        </p:spPr>
      </p:pic>
      <p:pic>
        <p:nvPicPr>
          <p:cNvPr id="5" name="图片 4"/>
          <p:cNvPicPr>
            <a:picLocks noChangeAspect="1"/>
          </p:cNvPicPr>
          <p:nvPr/>
        </p:nvPicPr>
        <p:blipFill>
          <a:blip r:embed="rId4"/>
          <a:srcRect l="50721"/>
          <a:stretch>
            <a:fillRect/>
          </a:stretch>
        </p:blipFill>
        <p:spPr>
          <a:xfrm>
            <a:off x="5623029" y="4869160"/>
            <a:ext cx="3375184" cy="1722120"/>
          </a:xfrm>
          <a:prstGeom prst="rect">
            <a:avLst/>
          </a:prstGeom>
        </p:spPr>
      </p:pic>
    </p:spTree>
    <p:extLst>
      <p:ext uri="{BB962C8B-B14F-4D97-AF65-F5344CB8AC3E}">
        <p14:creationId xmlns:p14="http://schemas.microsoft.com/office/powerpoint/2010/main" val="288936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p:cNvPicPr>
            <a:picLocks noGrp="1" noChangeAspect="1"/>
          </p:cNvPicPr>
          <p:nvPr>
            <p:ph idx="1"/>
          </p:nvPr>
        </p:nvPicPr>
        <p:blipFill>
          <a:blip r:embed="rId2"/>
          <a:stretch>
            <a:fillRect/>
          </a:stretch>
        </p:blipFill>
        <p:spPr>
          <a:xfrm>
            <a:off x="-31" y="3910366"/>
            <a:ext cx="3184746" cy="2932395"/>
          </a:xfrm>
          <a:prstGeom prst="rect">
            <a:avLst/>
          </a:prstGeom>
        </p:spPr>
      </p:pic>
      <p:pic>
        <p:nvPicPr>
          <p:cNvPr id="6" name="图片 5"/>
          <p:cNvPicPr>
            <a:picLocks noChangeAspect="1"/>
          </p:cNvPicPr>
          <p:nvPr/>
        </p:nvPicPr>
        <p:blipFill>
          <a:blip r:embed="rId3"/>
          <a:stretch>
            <a:fillRect/>
          </a:stretch>
        </p:blipFill>
        <p:spPr>
          <a:xfrm>
            <a:off x="1" y="1145291"/>
            <a:ext cx="3184212" cy="2931781"/>
          </a:xfrm>
          <a:prstGeom prst="rect">
            <a:avLst/>
          </a:prstGeom>
        </p:spPr>
      </p:pic>
      <p:pic>
        <p:nvPicPr>
          <p:cNvPr id="7" name="图片 6"/>
          <p:cNvPicPr>
            <a:picLocks noChangeAspect="1"/>
          </p:cNvPicPr>
          <p:nvPr/>
        </p:nvPicPr>
        <p:blipFill>
          <a:blip r:embed="rId4"/>
          <a:stretch>
            <a:fillRect/>
          </a:stretch>
        </p:blipFill>
        <p:spPr>
          <a:xfrm>
            <a:off x="6108305" y="3909059"/>
            <a:ext cx="3144215" cy="2894965"/>
          </a:xfrm>
          <a:prstGeom prst="rect">
            <a:avLst/>
          </a:prstGeom>
        </p:spPr>
      </p:pic>
      <p:pic>
        <p:nvPicPr>
          <p:cNvPr id="8" name="图片 7"/>
          <p:cNvPicPr>
            <a:picLocks noChangeAspect="1"/>
          </p:cNvPicPr>
          <p:nvPr/>
        </p:nvPicPr>
        <p:blipFill rotWithShape="1">
          <a:blip r:embed="rId5"/>
          <a:srcRect r="6121"/>
          <a:stretch/>
        </p:blipFill>
        <p:spPr>
          <a:xfrm>
            <a:off x="3118867" y="3909531"/>
            <a:ext cx="2965301" cy="2908464"/>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19872" y="1196751"/>
            <a:ext cx="5424614" cy="2712307"/>
          </a:xfrm>
          <a:prstGeom prst="rect">
            <a:avLst/>
          </a:prstGeom>
        </p:spPr>
      </p:pic>
      <p:sp>
        <p:nvSpPr>
          <p:cNvPr id="10" name="标题 1"/>
          <p:cNvSpPr>
            <a:spLocks noGrp="1"/>
          </p:cNvSpPr>
          <p:nvPr>
            <p:ph type="title"/>
          </p:nvPr>
        </p:nvSpPr>
        <p:spPr>
          <a:xfrm>
            <a:off x="179512" y="44624"/>
            <a:ext cx="8229600" cy="937246"/>
          </a:xfrm>
        </p:spPr>
        <p:txBody>
          <a:bodyPr/>
          <a:lstStyle/>
          <a:p>
            <a:r>
              <a:rPr lang="en-US" altLang="zh-CN" sz="3200" b="1" dirty="0" smtClean="0">
                <a:solidFill>
                  <a:srgbClr val="800080"/>
                </a:solidFill>
                <a:ea typeface="华文行楷" panose="02010800040101010101" pitchFamily="2" charset="-122"/>
              </a:rPr>
              <a:t>Precipitation Water Vapor(PWV)</a:t>
            </a:r>
            <a:br>
              <a:rPr lang="en-US" altLang="zh-CN" sz="3200" b="1" dirty="0" smtClean="0">
                <a:solidFill>
                  <a:srgbClr val="800080"/>
                </a:solidFill>
                <a:ea typeface="华文行楷" panose="02010800040101010101" pitchFamily="2" charset="-122"/>
              </a:rPr>
            </a:br>
            <a:r>
              <a:rPr lang="en-US" altLang="zh-CN" sz="3200" b="1" dirty="0" smtClean="0">
                <a:solidFill>
                  <a:srgbClr val="800080"/>
                </a:solidFill>
                <a:ea typeface="华文行楷" panose="02010800040101010101" pitchFamily="2" charset="-122"/>
              </a:rPr>
              <a:t>from NIR using ground-based GPS </a:t>
            </a:r>
            <a:endParaRPr lang="zh-CN" altLang="en-US" sz="3200" b="1" dirty="0"/>
          </a:p>
        </p:txBody>
      </p:sp>
    </p:spTree>
    <p:extLst>
      <p:ext uri="{BB962C8B-B14F-4D97-AF65-F5344CB8AC3E}">
        <p14:creationId xmlns:p14="http://schemas.microsoft.com/office/powerpoint/2010/main" val="3013483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341368"/>
            <a:ext cx="4537672" cy="54000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093" y="1341368"/>
            <a:ext cx="4537672" cy="5400000"/>
          </a:xfrm>
          <a:prstGeom prst="rect">
            <a:avLst/>
          </a:prstGeom>
        </p:spPr>
      </p:pic>
      <p:sp>
        <p:nvSpPr>
          <p:cNvPr id="5" name="标题 1"/>
          <p:cNvSpPr txBox="1">
            <a:spLocks/>
          </p:cNvSpPr>
          <p:nvPr/>
        </p:nvSpPr>
        <p:spPr>
          <a:xfrm>
            <a:off x="-252536" y="188640"/>
            <a:ext cx="8229600" cy="937246"/>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170" algn="ctr" rtl="0" fontAlgn="base">
              <a:spcBef>
                <a:spcPct val="0"/>
              </a:spcBef>
              <a:spcAft>
                <a:spcPct val="0"/>
              </a:spcAft>
              <a:defRPr sz="4400">
                <a:solidFill>
                  <a:schemeClr val="tx2"/>
                </a:solidFill>
                <a:latin typeface="Arial" charset="0"/>
                <a:ea typeface="宋体" pitchFamily="2" charset="-122"/>
              </a:defRPr>
            </a:lvl6pPr>
            <a:lvl7pPr marL="914342" algn="ctr" rtl="0" fontAlgn="base">
              <a:spcBef>
                <a:spcPct val="0"/>
              </a:spcBef>
              <a:spcAft>
                <a:spcPct val="0"/>
              </a:spcAft>
              <a:defRPr sz="4400">
                <a:solidFill>
                  <a:schemeClr val="tx2"/>
                </a:solidFill>
                <a:latin typeface="Arial" charset="0"/>
                <a:ea typeface="宋体" pitchFamily="2" charset="-122"/>
              </a:defRPr>
            </a:lvl7pPr>
            <a:lvl8pPr marL="1371512" algn="ctr" rtl="0" fontAlgn="base">
              <a:spcBef>
                <a:spcPct val="0"/>
              </a:spcBef>
              <a:spcAft>
                <a:spcPct val="0"/>
              </a:spcAft>
              <a:defRPr sz="4400">
                <a:solidFill>
                  <a:schemeClr val="tx2"/>
                </a:solidFill>
                <a:latin typeface="Arial" charset="0"/>
                <a:ea typeface="宋体" pitchFamily="2" charset="-122"/>
              </a:defRPr>
            </a:lvl8pPr>
            <a:lvl9pPr marL="1828683" algn="ctr" rtl="0" fontAlgn="base">
              <a:spcBef>
                <a:spcPct val="0"/>
              </a:spcBef>
              <a:spcAft>
                <a:spcPct val="0"/>
              </a:spcAft>
              <a:defRPr sz="4400">
                <a:solidFill>
                  <a:schemeClr val="tx2"/>
                </a:solidFill>
                <a:latin typeface="Arial" charset="0"/>
                <a:ea typeface="宋体" pitchFamily="2" charset="-122"/>
              </a:defRPr>
            </a:lvl9pPr>
          </a:lstStyle>
          <a:p>
            <a:r>
              <a:rPr lang="en-US" altLang="zh-CN" sz="3200" b="1" dirty="0" smtClean="0">
                <a:solidFill>
                  <a:srgbClr val="800080"/>
                </a:solidFill>
                <a:ea typeface="华文行楷" panose="02010800040101010101" pitchFamily="2" charset="-122"/>
              </a:rPr>
              <a:t>AOD from MERSI-II for monitoring the haze activities</a:t>
            </a:r>
            <a:endParaRPr lang="zh-CN" altLang="en-US" sz="3200" b="1" dirty="0"/>
          </a:p>
        </p:txBody>
      </p:sp>
    </p:spTree>
    <p:extLst>
      <p:ext uri="{BB962C8B-B14F-4D97-AF65-F5344CB8AC3E}">
        <p14:creationId xmlns:p14="http://schemas.microsoft.com/office/powerpoint/2010/main" val="1630241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37794" y="1052736"/>
            <a:ext cx="8568952" cy="5632311"/>
          </a:xfrm>
          <a:prstGeom prst="rect">
            <a:avLst/>
          </a:prstGeom>
          <a:noFill/>
        </p:spPr>
        <p:txBody>
          <a:bodyPr wrap="square" rtlCol="0">
            <a:spAutoFit/>
          </a:bodyPr>
          <a:lstStyle/>
          <a:p>
            <a:pPr>
              <a:buFont typeface="Arial" pitchFamily="34" charset="0"/>
              <a:buChar char="•"/>
            </a:pPr>
            <a:r>
              <a:rPr lang="en-US" altLang="zh-CN" sz="2000" dirty="0" smtClean="0">
                <a:solidFill>
                  <a:srgbClr val="FF0000"/>
                </a:solidFill>
              </a:rPr>
              <a:t>   Mar ,2018  </a:t>
            </a:r>
            <a:endParaRPr lang="en-US" altLang="zh-CN" sz="2000" dirty="0">
              <a:solidFill>
                <a:srgbClr val="FF0000"/>
              </a:solidFill>
            </a:endParaRPr>
          </a:p>
          <a:p>
            <a:r>
              <a:rPr lang="en-US" altLang="zh-CN" sz="2000" dirty="0">
                <a:solidFill>
                  <a:srgbClr val="0000CC"/>
                </a:solidFill>
              </a:rPr>
              <a:t>   -   HIRAS infrared detectors powered </a:t>
            </a:r>
            <a:r>
              <a:rPr lang="en-US" altLang="zh-CN" sz="2000" dirty="0" smtClean="0">
                <a:solidFill>
                  <a:srgbClr val="0000CC"/>
                </a:solidFill>
              </a:rPr>
              <a:t>on and </a:t>
            </a:r>
            <a:r>
              <a:rPr lang="en-US" altLang="zh-CN" sz="2000" dirty="0" smtClean="0"/>
              <a:t>Telemetry check</a:t>
            </a:r>
            <a:endParaRPr lang="en-US" altLang="zh-CN" sz="2000" dirty="0">
              <a:solidFill>
                <a:srgbClr val="0000CC"/>
              </a:solidFill>
            </a:endParaRPr>
          </a:p>
          <a:p>
            <a:r>
              <a:rPr lang="en-US" altLang="zh-CN" sz="2000" dirty="0"/>
              <a:t>   -  </a:t>
            </a:r>
            <a:r>
              <a:rPr lang="en-US" altLang="zh-CN" sz="2000" dirty="0" smtClean="0"/>
              <a:t> Checks of 1</a:t>
            </a:r>
            <a:r>
              <a:rPr lang="en-US" altLang="zh-CN" sz="2000" baseline="30000" dirty="0" smtClean="0"/>
              <a:t>st</a:t>
            </a:r>
            <a:r>
              <a:rPr lang="en-US" altLang="zh-CN" sz="2000" dirty="0" smtClean="0"/>
              <a:t> IGM, Raw Spectra, Calibrated spectra</a:t>
            </a:r>
            <a:endParaRPr lang="en-US" altLang="zh-CN" sz="2000" dirty="0"/>
          </a:p>
          <a:p>
            <a:r>
              <a:rPr lang="en-US" altLang="zh-CN" sz="2000" dirty="0"/>
              <a:t>   </a:t>
            </a:r>
            <a:r>
              <a:rPr lang="en-US" altLang="zh-CN" sz="2000" dirty="0" smtClean="0"/>
              <a:t>-   </a:t>
            </a:r>
            <a:r>
              <a:rPr lang="en-US" altLang="zh-CN" sz="2000" dirty="0" smtClean="0">
                <a:solidFill>
                  <a:srgbClr val="0000CC"/>
                </a:solidFill>
              </a:rPr>
              <a:t>Initial</a:t>
            </a:r>
            <a:r>
              <a:rPr lang="en-US" altLang="zh-CN" sz="2000" dirty="0" smtClean="0"/>
              <a:t> </a:t>
            </a:r>
            <a:r>
              <a:rPr lang="en-US" altLang="zh-CN" sz="2000" dirty="0" smtClean="0">
                <a:solidFill>
                  <a:srgbClr val="0000CC"/>
                </a:solidFill>
              </a:rPr>
              <a:t>alignment of Interferometer fixed-mirror</a:t>
            </a:r>
            <a:endParaRPr lang="en-US" altLang="zh-CN" sz="2000" dirty="0"/>
          </a:p>
          <a:p>
            <a:pPr>
              <a:buFont typeface="Arial" pitchFamily="34" charset="0"/>
              <a:buChar char="•"/>
            </a:pPr>
            <a:r>
              <a:rPr lang="en-US" altLang="zh-CN" sz="2000" dirty="0" smtClean="0"/>
              <a:t> </a:t>
            </a:r>
            <a:r>
              <a:rPr lang="en-US" altLang="zh-CN" sz="2000" dirty="0" smtClean="0">
                <a:solidFill>
                  <a:srgbClr val="FF0000"/>
                </a:solidFill>
              </a:rPr>
              <a:t>  Apr, 2018</a:t>
            </a:r>
            <a:endParaRPr lang="en-US" altLang="zh-CN" sz="2000" dirty="0">
              <a:solidFill>
                <a:srgbClr val="FF0000"/>
              </a:solidFill>
            </a:endParaRPr>
          </a:p>
          <a:p>
            <a:r>
              <a:rPr lang="en-US" altLang="zh-CN" sz="2000" dirty="0">
                <a:solidFill>
                  <a:srgbClr val="FF0000"/>
                </a:solidFill>
              </a:rPr>
              <a:t> </a:t>
            </a:r>
            <a:r>
              <a:rPr lang="en-US" altLang="zh-CN" sz="2000" dirty="0" smtClean="0">
                <a:solidFill>
                  <a:srgbClr val="FF0000"/>
                </a:solidFill>
              </a:rPr>
              <a:t>  </a:t>
            </a:r>
            <a:r>
              <a:rPr lang="en-US" altLang="zh-CN" sz="2000" dirty="0" smtClean="0"/>
              <a:t>-  Change of detector Temperature from 85Deg to 82Deg </a:t>
            </a:r>
          </a:p>
          <a:p>
            <a:r>
              <a:rPr lang="en-US" altLang="zh-CN" sz="2000" dirty="0" smtClean="0"/>
              <a:t>   -   Fine alignment of Interferometer fixed-mirror</a:t>
            </a:r>
          </a:p>
          <a:p>
            <a:r>
              <a:rPr lang="en-US" altLang="zh-CN" sz="2000" dirty="0" smtClean="0"/>
              <a:t>   -   Temperature cooling down of ICT</a:t>
            </a:r>
          </a:p>
          <a:p>
            <a:r>
              <a:rPr lang="en-US" altLang="zh-CN" sz="2000" dirty="0" smtClean="0"/>
              <a:t>   -   Cold space observations </a:t>
            </a:r>
          </a:p>
          <a:p>
            <a:r>
              <a:rPr lang="en-US" altLang="zh-CN" sz="2000" dirty="0" smtClean="0"/>
              <a:t>   -   ILS parameters tuning and NL coefficients generation</a:t>
            </a:r>
            <a:endParaRPr lang="en-US" altLang="zh-CN" sz="2000" dirty="0"/>
          </a:p>
          <a:p>
            <a:pPr>
              <a:buFont typeface="Arial" pitchFamily="34" charset="0"/>
              <a:buChar char="•"/>
            </a:pPr>
            <a:r>
              <a:rPr lang="en-US" altLang="zh-CN" sz="2000" dirty="0" smtClean="0">
                <a:solidFill>
                  <a:srgbClr val="FF0000"/>
                </a:solidFill>
              </a:rPr>
              <a:t>   March </a:t>
            </a:r>
            <a:r>
              <a:rPr lang="en-US" altLang="zh-CN" sz="2000" dirty="0">
                <a:solidFill>
                  <a:srgbClr val="FF0000"/>
                </a:solidFill>
              </a:rPr>
              <a:t>~ </a:t>
            </a:r>
            <a:r>
              <a:rPr lang="en-US" altLang="zh-CN" sz="2000" dirty="0" smtClean="0">
                <a:solidFill>
                  <a:srgbClr val="FF0000"/>
                </a:solidFill>
              </a:rPr>
              <a:t>June   commission test , 17 items </a:t>
            </a:r>
            <a:endParaRPr lang="en-US" altLang="zh-CN" sz="2000" dirty="0">
              <a:solidFill>
                <a:srgbClr val="0000CC"/>
              </a:solidFill>
            </a:endParaRPr>
          </a:p>
          <a:p>
            <a:r>
              <a:rPr lang="en-US" altLang="zh-CN" sz="2000" dirty="0"/>
              <a:t>   -   </a:t>
            </a:r>
            <a:r>
              <a:rPr lang="en-US" altLang="zh-CN" sz="2000" dirty="0" err="1"/>
              <a:t>NEdT</a:t>
            </a:r>
            <a:r>
              <a:rPr lang="en-US" altLang="zh-CN" sz="2000" dirty="0"/>
              <a:t> </a:t>
            </a:r>
            <a:r>
              <a:rPr lang="en-US" altLang="zh-CN" sz="2000" dirty="0" smtClean="0"/>
              <a:t>evaluation,  </a:t>
            </a:r>
            <a:r>
              <a:rPr lang="en-US" altLang="zh-CN" sz="2000" dirty="0"/>
              <a:t>Spectral </a:t>
            </a:r>
            <a:r>
              <a:rPr lang="en-US" altLang="zh-CN" sz="2000" dirty="0" smtClean="0"/>
              <a:t>validation</a:t>
            </a:r>
            <a:endParaRPr lang="en-US" altLang="zh-CN" sz="2000" dirty="0"/>
          </a:p>
          <a:p>
            <a:r>
              <a:rPr lang="en-US" altLang="zh-CN" sz="2000" dirty="0"/>
              <a:t>   -   </a:t>
            </a:r>
            <a:r>
              <a:rPr lang="en-US" altLang="zh-CN" sz="2000" dirty="0" smtClean="0"/>
              <a:t>Radiance </a:t>
            </a:r>
            <a:r>
              <a:rPr lang="en-US" altLang="zh-CN" sz="2000" dirty="0" err="1" smtClean="0"/>
              <a:t>validation,Inter</a:t>
            </a:r>
            <a:r>
              <a:rPr lang="en-US" altLang="zh-CN" sz="2000" dirty="0" smtClean="0"/>
              <a:t>-pixel comparison</a:t>
            </a:r>
          </a:p>
          <a:p>
            <a:pPr marL="216000" indent="-216000">
              <a:lnSpc>
                <a:spcPct val="100000"/>
              </a:lnSpc>
              <a:buClr>
                <a:srgbClr val="FF0000"/>
              </a:buClr>
              <a:buFont typeface="Arial"/>
              <a:buChar char="•"/>
            </a:pPr>
            <a:r>
              <a:rPr lang="en-US" altLang="zh-CN" sz="2000" spc="-1" dirty="0" smtClean="0">
                <a:solidFill>
                  <a:srgbClr val="FF0000"/>
                </a:solidFill>
                <a:uFill>
                  <a:solidFill>
                    <a:srgbClr val="FFFFFF"/>
                  </a:solidFill>
                </a:uFill>
                <a:ea typeface="宋体"/>
              </a:rPr>
              <a:t> Aug, 2018</a:t>
            </a:r>
            <a:endParaRPr lang="en-US" altLang="zh-CN" sz="2000" spc="-1" dirty="0" smtClean="0">
              <a:solidFill>
                <a:srgbClr val="000000"/>
              </a:solidFill>
              <a:uFill>
                <a:solidFill>
                  <a:srgbClr val="FFFFFF"/>
                </a:solidFill>
              </a:uFill>
            </a:endParaRPr>
          </a:p>
          <a:p>
            <a:pPr>
              <a:lnSpc>
                <a:spcPct val="100000"/>
              </a:lnSpc>
            </a:pPr>
            <a:r>
              <a:rPr lang="en-US" altLang="zh-CN" sz="2000" spc="-1" dirty="0" smtClean="0">
                <a:solidFill>
                  <a:srgbClr val="000000"/>
                </a:solidFill>
                <a:uFill>
                  <a:solidFill>
                    <a:srgbClr val="FFFFFF"/>
                  </a:solidFill>
                </a:uFill>
                <a:ea typeface="宋体"/>
              </a:rPr>
              <a:t>   -   commission finished</a:t>
            </a:r>
          </a:p>
          <a:p>
            <a:pPr marL="342900" indent="-342900">
              <a:lnSpc>
                <a:spcPct val="100000"/>
              </a:lnSpc>
              <a:buFont typeface="Arial" pitchFamily="34" charset="0"/>
              <a:buChar char="•"/>
            </a:pPr>
            <a:r>
              <a:rPr lang="en-US" altLang="zh-CN" sz="2000" spc="-1" dirty="0">
                <a:solidFill>
                  <a:srgbClr val="FF0000"/>
                </a:solidFill>
                <a:uFill>
                  <a:solidFill>
                    <a:srgbClr val="FFFFFF"/>
                  </a:solidFill>
                </a:uFill>
                <a:ea typeface="宋体"/>
              </a:rPr>
              <a:t>Dec, 2018</a:t>
            </a:r>
          </a:p>
          <a:p>
            <a:pPr>
              <a:lnSpc>
                <a:spcPct val="100000"/>
              </a:lnSpc>
            </a:pPr>
            <a:r>
              <a:rPr lang="en-US" altLang="zh-CN" sz="2000" spc="-1" dirty="0">
                <a:solidFill>
                  <a:srgbClr val="000000"/>
                </a:solidFill>
                <a:uFill>
                  <a:solidFill>
                    <a:srgbClr val="FFFFFF"/>
                  </a:solidFill>
                </a:uFill>
                <a:ea typeface="宋体"/>
              </a:rPr>
              <a:t> </a:t>
            </a:r>
            <a:r>
              <a:rPr lang="en-US" altLang="zh-CN" sz="2000" spc="-1" dirty="0" smtClean="0">
                <a:solidFill>
                  <a:srgbClr val="000000"/>
                </a:solidFill>
                <a:uFill>
                  <a:solidFill>
                    <a:srgbClr val="FFFFFF"/>
                  </a:solidFill>
                </a:uFill>
                <a:ea typeface="宋体"/>
              </a:rPr>
              <a:t>  -   Decontamination and turn on </a:t>
            </a:r>
            <a:endParaRPr lang="en-US" altLang="zh-CN" sz="2000" dirty="0"/>
          </a:p>
          <a:p>
            <a:endParaRPr lang="zh-CN" altLang="en-US" sz="2000" dirty="0"/>
          </a:p>
        </p:txBody>
      </p:sp>
      <p:sp>
        <p:nvSpPr>
          <p:cNvPr id="5" name="标题 1"/>
          <p:cNvSpPr>
            <a:spLocks noGrp="1"/>
          </p:cNvSpPr>
          <p:nvPr>
            <p:ph type="title"/>
          </p:nvPr>
        </p:nvSpPr>
        <p:spPr>
          <a:xfrm>
            <a:off x="0" y="-27384"/>
            <a:ext cx="9144000" cy="994122"/>
          </a:xfrm>
          <a:solidFill>
            <a:schemeClr val="bg1"/>
          </a:solidFill>
        </p:spPr>
        <p:txBody>
          <a:bodyPr>
            <a:normAutofit/>
          </a:bodyPr>
          <a:lstStyle/>
          <a:p>
            <a:r>
              <a:rPr lang="en-US" altLang="zh-CN" sz="4000" b="1" dirty="0" smtClean="0">
                <a:solidFill>
                  <a:schemeClr val="tx1"/>
                </a:solidFill>
                <a:latin typeface="Times New Roman" pitchFamily="18" charset="0"/>
                <a:cs typeface="Times New Roman" pitchFamily="18" charset="0"/>
              </a:rPr>
              <a:t>HIRAS Cal/Val progress</a:t>
            </a:r>
            <a:endParaRPr lang="zh-CN" altLang="en-US" sz="4000" b="1" dirty="0">
              <a:solidFill>
                <a:schemeClr val="tx1"/>
              </a:solidFill>
            </a:endParaRPr>
          </a:p>
        </p:txBody>
      </p:sp>
    </p:spTree>
    <p:extLst>
      <p:ext uri="{BB962C8B-B14F-4D97-AF65-F5344CB8AC3E}">
        <p14:creationId xmlns:p14="http://schemas.microsoft.com/office/powerpoint/2010/main" val="777971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152400" y="228600"/>
            <a:ext cx="6553200" cy="990600"/>
          </a:xfrm>
        </p:spPr>
        <p:txBody>
          <a:bodyPr/>
          <a:lstStyle/>
          <a:p>
            <a:pPr algn="ctr"/>
            <a:r>
              <a:rPr lang="en-US" altLang="en-US" sz="3000" b="1" smtClean="0"/>
              <a:t>HIRAS Radiances from example SNO</a:t>
            </a:r>
            <a:r>
              <a:rPr lang="en-US" altLang="en-US" sz="2800" b="1" smtClean="0"/>
              <a:t/>
            </a:r>
            <a:br>
              <a:rPr lang="en-US" altLang="en-US" sz="2800" b="1" smtClean="0"/>
            </a:br>
            <a:r>
              <a:rPr lang="en-US" altLang="en-US" sz="2000" b="1" smtClean="0"/>
              <a:t>32 spectra overlaid</a:t>
            </a:r>
            <a:endParaRPr lang="en-US" altLang="en-US" sz="2000" b="1" smtClean="0">
              <a:solidFill>
                <a:srgbClr val="C00000"/>
              </a:solidFill>
            </a:endParaRPr>
          </a:p>
        </p:txBody>
      </p:sp>
      <p:sp>
        <p:nvSpPr>
          <p:cNvPr id="9219" name="TextBox 3"/>
          <p:cNvSpPr txBox="1">
            <a:spLocks noChangeArrowheads="1"/>
          </p:cNvSpPr>
          <p:nvPr/>
        </p:nvSpPr>
        <p:spPr bwMode="auto">
          <a:xfrm>
            <a:off x="395536" y="5623718"/>
            <a:ext cx="7305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eaLnBrk="0" hangingPunct="0"/>
            <a:r>
              <a:rPr lang="en-US" altLang="en-US" sz="2400" b="1" i="1" dirty="0">
                <a:solidFill>
                  <a:srgbClr val="C00000"/>
                </a:solidFill>
                <a:ea typeface="+mn-ea"/>
              </a:rPr>
              <a:t>Example of very uniform SNO shows good performance</a:t>
            </a:r>
          </a:p>
        </p:txBody>
      </p:sp>
      <p:pic>
        <p:nvPicPr>
          <p:cNvPr id="9220" name="Picture 2"/>
          <p:cNvPicPr>
            <a:picLocks noChangeAspect="1"/>
          </p:cNvPicPr>
          <p:nvPr/>
        </p:nvPicPr>
        <p:blipFill>
          <a:blip r:embed="rId2">
            <a:extLst>
              <a:ext uri="{28A0092B-C50C-407E-A947-70E740481C1C}">
                <a14:useLocalDpi xmlns:a14="http://schemas.microsoft.com/office/drawing/2010/main" val="0"/>
              </a:ext>
            </a:extLst>
          </a:blip>
          <a:srcRect l="8482" r="8759"/>
          <a:stretch>
            <a:fillRect/>
          </a:stretch>
        </p:blipFill>
        <p:spPr bwMode="auto">
          <a:xfrm>
            <a:off x="533400" y="1524000"/>
            <a:ext cx="819626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00" y="244475"/>
            <a:ext cx="20193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6345711" y="6421978"/>
            <a:ext cx="2710999" cy="369332"/>
          </a:xfrm>
          <a:prstGeom prst="rect">
            <a:avLst/>
          </a:prstGeom>
        </p:spPr>
        <p:txBody>
          <a:bodyPr wrap="none">
            <a:spAutoFit/>
          </a:bodyPr>
          <a:lstStyle/>
          <a:p>
            <a:r>
              <a:rPr lang="en-US" altLang="en-US" b="1" u="sng" dirty="0" smtClean="0">
                <a:solidFill>
                  <a:srgbClr val="0000CC"/>
                </a:solidFill>
              </a:rPr>
              <a:t>From Hank </a:t>
            </a:r>
            <a:r>
              <a:rPr lang="en-US" altLang="en-US" b="1" u="sng" dirty="0" err="1">
                <a:solidFill>
                  <a:srgbClr val="0000CC"/>
                </a:solidFill>
              </a:rPr>
              <a:t>Revercomb</a:t>
            </a:r>
            <a:endParaRPr lang="zh-CN" altLang="en-US" dirty="0"/>
          </a:p>
        </p:txBody>
      </p:sp>
    </p:spTree>
    <p:extLst>
      <p:ext uri="{BB962C8B-B14F-4D97-AF65-F5344CB8AC3E}">
        <p14:creationId xmlns:p14="http://schemas.microsoft.com/office/powerpoint/2010/main" val="156260078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4038600" y="228600"/>
            <a:ext cx="4953000" cy="990600"/>
          </a:xfrm>
        </p:spPr>
        <p:txBody>
          <a:bodyPr/>
          <a:lstStyle/>
          <a:p>
            <a:pPr algn="ctr"/>
            <a:r>
              <a:rPr lang="en-US" altLang="en-US" sz="3000" b="1" smtClean="0"/>
              <a:t>HIRAS compared to IASI-B</a:t>
            </a:r>
            <a:r>
              <a:rPr lang="en-US" altLang="en-US" sz="2800" b="1" smtClean="0"/>
              <a:t/>
            </a:r>
            <a:br>
              <a:rPr lang="en-US" altLang="en-US" sz="2800" b="1" smtClean="0"/>
            </a:br>
            <a:r>
              <a:rPr lang="en-US" altLang="en-US" sz="2000" b="1" smtClean="0"/>
              <a:t>single example SNO</a:t>
            </a:r>
            <a:endParaRPr lang="en-US" altLang="en-US" sz="2000" b="1" smtClean="0">
              <a:solidFill>
                <a:srgbClr val="C00000"/>
              </a:solidFill>
            </a:endParaRPr>
          </a:p>
        </p:txBody>
      </p:sp>
      <p:sp>
        <p:nvSpPr>
          <p:cNvPr id="10243" name="TextBox 3"/>
          <p:cNvSpPr txBox="1">
            <a:spLocks noChangeArrowheads="1"/>
          </p:cNvSpPr>
          <p:nvPr/>
        </p:nvSpPr>
        <p:spPr bwMode="auto">
          <a:xfrm>
            <a:off x="5245100" y="1905000"/>
            <a:ext cx="30035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eaLnBrk="0" hangingPunct="0"/>
            <a:r>
              <a:rPr lang="en-US" altLang="en-US" sz="2200" b="1" i="1">
                <a:solidFill>
                  <a:srgbClr val="C00000"/>
                </a:solidFill>
                <a:ea typeface="+mn-ea"/>
              </a:rPr>
              <a:t>Early SNO comparisons</a:t>
            </a:r>
            <a:br>
              <a:rPr lang="en-US" altLang="en-US" sz="2200" b="1" i="1">
                <a:solidFill>
                  <a:srgbClr val="C00000"/>
                </a:solidFill>
                <a:ea typeface="+mn-ea"/>
              </a:rPr>
            </a:br>
            <a:r>
              <a:rPr lang="en-US" altLang="en-US" sz="2200" b="1" i="1">
                <a:solidFill>
                  <a:srgbClr val="C00000"/>
                </a:solidFill>
                <a:ea typeface="+mn-ea"/>
              </a:rPr>
              <a:t>with IASI and CrIS</a:t>
            </a:r>
            <a:br>
              <a:rPr lang="en-US" altLang="en-US" sz="2200" b="1" i="1">
                <a:solidFill>
                  <a:srgbClr val="C00000"/>
                </a:solidFill>
                <a:ea typeface="+mn-ea"/>
              </a:rPr>
            </a:br>
            <a:r>
              <a:rPr lang="en-US" altLang="en-US" sz="2200" b="1" i="1">
                <a:solidFill>
                  <a:srgbClr val="C00000"/>
                </a:solidFill>
                <a:ea typeface="+mn-ea"/>
              </a:rPr>
              <a:t>are very promising</a:t>
            </a:r>
          </a:p>
        </p:txBody>
      </p:sp>
      <p:pic>
        <p:nvPicPr>
          <p:cNvPr id="1024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13325" y="3657600"/>
            <a:ext cx="3368675"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6238875" y="5727700"/>
            <a:ext cx="9715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pPr algn="ctr" eaLnBrk="0" hangingPunct="0"/>
            <a:r>
              <a:rPr lang="en-US" altLang="en-US" sz="2200" i="1">
                <a:solidFill>
                  <a:srgbClr val="000000"/>
                </a:solidFill>
                <a:ea typeface="+mn-ea"/>
              </a:rPr>
              <a:t>HIRAS</a:t>
            </a:r>
          </a:p>
        </p:txBody>
      </p:sp>
      <p:pic>
        <p:nvPicPr>
          <p:cNvPr id="10246" name="Picture 1"/>
          <p:cNvPicPr>
            <a:picLocks noChangeAspect="1"/>
          </p:cNvPicPr>
          <p:nvPr/>
        </p:nvPicPr>
        <p:blipFill>
          <a:blip r:embed="rId3">
            <a:extLst>
              <a:ext uri="{28A0092B-C50C-407E-A947-70E740481C1C}">
                <a14:useLocalDpi xmlns:a14="http://schemas.microsoft.com/office/drawing/2010/main" val="0"/>
              </a:ext>
            </a:extLst>
          </a:blip>
          <a:srcRect l="1880" r="5814"/>
          <a:stretch>
            <a:fillRect/>
          </a:stretch>
        </p:blipFill>
        <p:spPr bwMode="auto">
          <a:xfrm>
            <a:off x="352425" y="0"/>
            <a:ext cx="3897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345711" y="6421978"/>
            <a:ext cx="2710999" cy="369332"/>
          </a:xfrm>
          <a:prstGeom prst="rect">
            <a:avLst/>
          </a:prstGeom>
        </p:spPr>
        <p:txBody>
          <a:bodyPr wrap="none">
            <a:spAutoFit/>
          </a:bodyPr>
          <a:lstStyle/>
          <a:p>
            <a:r>
              <a:rPr lang="en-US" altLang="en-US" b="1" u="sng" dirty="0" smtClean="0">
                <a:solidFill>
                  <a:srgbClr val="0000CC"/>
                </a:solidFill>
              </a:rPr>
              <a:t>From Hank </a:t>
            </a:r>
            <a:r>
              <a:rPr lang="en-US" altLang="en-US" b="1" u="sng" dirty="0" err="1">
                <a:solidFill>
                  <a:srgbClr val="0000CC"/>
                </a:solidFill>
              </a:rPr>
              <a:t>Revercomb</a:t>
            </a:r>
            <a:endParaRPr lang="zh-CN" altLang="en-US" dirty="0"/>
          </a:p>
        </p:txBody>
      </p:sp>
    </p:spTree>
    <p:extLst>
      <p:ext uri="{BB962C8B-B14F-4D97-AF65-F5344CB8AC3E}">
        <p14:creationId xmlns:p14="http://schemas.microsoft.com/office/powerpoint/2010/main" val="21549964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381" y="31602"/>
            <a:ext cx="8512590" cy="854075"/>
          </a:xfrm>
        </p:spPr>
        <p:txBody>
          <a:bodyPr/>
          <a:lstStyle/>
          <a:p>
            <a:r>
              <a:rPr lang="en-US" dirty="0"/>
              <a:t>HIRAS vs IASI</a:t>
            </a: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7815"/>
          <a:stretch/>
        </p:blipFill>
        <p:spPr>
          <a:xfrm>
            <a:off x="1" y="2629037"/>
            <a:ext cx="6304085" cy="4184339"/>
          </a:xfrm>
          <a:prstGeom prst="rect">
            <a:avLst/>
          </a:prstGeom>
        </p:spPr>
      </p:pic>
      <p:sp>
        <p:nvSpPr>
          <p:cNvPr id="5" name="TextBox 4"/>
          <p:cNvSpPr txBox="1"/>
          <p:nvPr/>
        </p:nvSpPr>
        <p:spPr>
          <a:xfrm>
            <a:off x="1645767" y="1628800"/>
            <a:ext cx="908710" cy="707886"/>
          </a:xfrm>
          <a:prstGeom prst="rect">
            <a:avLst/>
          </a:prstGeom>
          <a:noFill/>
        </p:spPr>
        <p:txBody>
          <a:bodyPr wrap="none" rtlCol="0">
            <a:spAutoFit/>
          </a:bodyPr>
          <a:lstStyle/>
          <a:p>
            <a:r>
              <a:rPr lang="en-US" sz="2000" dirty="0" smtClean="0">
                <a:solidFill>
                  <a:srgbClr val="002569">
                    <a:lumMod val="50000"/>
                  </a:srgbClr>
                </a:solidFill>
                <a:latin typeface="Tahoma" pitchFamily="34" charset="0"/>
                <a:ea typeface="+mn-ea"/>
              </a:rPr>
              <a:t>HIRAS</a:t>
            </a:r>
          </a:p>
          <a:p>
            <a:r>
              <a:rPr lang="en-US" sz="2000" dirty="0" smtClean="0">
                <a:solidFill>
                  <a:srgbClr val="FF0000"/>
                </a:solidFill>
                <a:latin typeface="Tahoma" pitchFamily="34" charset="0"/>
                <a:ea typeface="+mn-ea"/>
              </a:rPr>
              <a:t>IASI</a:t>
            </a:r>
            <a:endParaRPr lang="en-GB" sz="2000" dirty="0">
              <a:solidFill>
                <a:srgbClr val="FF0000"/>
              </a:solidFill>
              <a:latin typeface="Tahoma" pitchFamily="34" charset="0"/>
              <a:ea typeface="+mn-ea"/>
            </a:endParaRPr>
          </a:p>
        </p:txBody>
      </p:sp>
      <p:cxnSp>
        <p:nvCxnSpPr>
          <p:cNvPr id="7" name="Straight Connector 6"/>
          <p:cNvCxnSpPr/>
          <p:nvPr/>
        </p:nvCxnSpPr>
        <p:spPr bwMode="auto">
          <a:xfrm flipH="1">
            <a:off x="1109108" y="1860584"/>
            <a:ext cx="459926" cy="5111"/>
          </a:xfrm>
          <a:prstGeom prst="line">
            <a:avLst/>
          </a:prstGeom>
          <a:solidFill>
            <a:schemeClr val="bg2"/>
          </a:solidFill>
          <a:ln w="25400" cap="flat" cmpd="sng" algn="ctr">
            <a:solidFill>
              <a:schemeClr val="tx1">
                <a:lumMod val="50000"/>
              </a:schemeClr>
            </a:solidFill>
            <a:prstDash val="solid"/>
            <a:round/>
            <a:headEnd type="none" w="med" len="med"/>
            <a:tailEnd type="none" w="med" len="med"/>
          </a:ln>
          <a:effectLst/>
        </p:spPr>
      </p:cxnSp>
      <p:cxnSp>
        <p:nvCxnSpPr>
          <p:cNvPr id="11" name="Straight Connector 10"/>
          <p:cNvCxnSpPr/>
          <p:nvPr/>
        </p:nvCxnSpPr>
        <p:spPr bwMode="auto">
          <a:xfrm flipH="1">
            <a:off x="1109108" y="2132906"/>
            <a:ext cx="459926" cy="5111"/>
          </a:xfrm>
          <a:prstGeom prst="line">
            <a:avLst/>
          </a:prstGeom>
          <a:solidFill>
            <a:schemeClr val="bg2"/>
          </a:solidFill>
          <a:ln w="25400" cap="flat" cmpd="sng" algn="ctr">
            <a:solidFill>
              <a:srgbClr val="FF0000"/>
            </a:solidFill>
            <a:prstDash val="solid"/>
            <a:round/>
            <a:headEnd type="none" w="med" len="med"/>
            <a:tailEnd type="none" w="med" len="med"/>
          </a:ln>
          <a:effectLst/>
        </p:spPr>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0116" y="3093851"/>
            <a:ext cx="4347798" cy="3764150"/>
          </a:xfrm>
          <a:prstGeom prst="rect">
            <a:avLst/>
          </a:prstGeom>
        </p:spPr>
      </p:pic>
      <p:sp>
        <p:nvSpPr>
          <p:cNvPr id="6" name="Rectangle 5"/>
          <p:cNvSpPr/>
          <p:nvPr/>
        </p:nvSpPr>
        <p:spPr bwMode="auto">
          <a:xfrm>
            <a:off x="1202390" y="2751196"/>
            <a:ext cx="923690" cy="3383329"/>
          </a:xfrm>
          <a:prstGeom prst="rect">
            <a:avLst/>
          </a:prstGeom>
          <a:solidFill>
            <a:schemeClr val="bg2">
              <a:alpha val="40000"/>
            </a:schemeClr>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eaLnBrk="0" hangingPunct="0">
              <a:spcBef>
                <a:spcPct val="50000"/>
              </a:spcBef>
            </a:pPr>
            <a:endParaRPr lang="en-GB" sz="900" b="1" smtClean="0">
              <a:solidFill>
                <a:srgbClr val="FFFFFF"/>
              </a:solidFill>
              <a:latin typeface="Tahoma" pitchFamily="34" charset="0"/>
              <a:ea typeface="+mn-ea"/>
            </a:endParaRPr>
          </a:p>
        </p:txBody>
      </p:sp>
      <p:cxnSp>
        <p:nvCxnSpPr>
          <p:cNvPr id="9" name="Straight Arrow Connector 8"/>
          <p:cNvCxnSpPr/>
          <p:nvPr/>
        </p:nvCxnSpPr>
        <p:spPr bwMode="auto">
          <a:xfrm>
            <a:off x="2126081" y="4021057"/>
            <a:ext cx="2627739" cy="1302589"/>
          </a:xfrm>
          <a:prstGeom prst="straightConnector1">
            <a:avLst/>
          </a:prstGeom>
          <a:solidFill>
            <a:schemeClr val="bg2"/>
          </a:solidFill>
          <a:ln w="22225" cap="flat" cmpd="sng" algn="ctr">
            <a:solidFill>
              <a:schemeClr val="tx1"/>
            </a:solidFill>
            <a:prstDash val="solid"/>
            <a:round/>
            <a:headEnd type="none" w="med" len="med"/>
            <a:tailEnd type="triangle"/>
          </a:ln>
          <a:effectLst/>
        </p:spPr>
      </p:cxnSp>
      <p:sp>
        <p:nvSpPr>
          <p:cNvPr id="8" name="矩形 7"/>
          <p:cNvSpPr/>
          <p:nvPr/>
        </p:nvSpPr>
        <p:spPr>
          <a:xfrm>
            <a:off x="4211960" y="458640"/>
            <a:ext cx="4647426" cy="369332"/>
          </a:xfrm>
          <a:prstGeom prst="rect">
            <a:avLst/>
          </a:prstGeom>
        </p:spPr>
        <p:txBody>
          <a:bodyPr wrap="none">
            <a:spAutoFit/>
          </a:bodyPr>
          <a:lstStyle/>
          <a:p>
            <a:pPr lvl="0" algn="r">
              <a:defRPr/>
            </a:pPr>
            <a:r>
              <a:rPr lang="en-GB" altLang="zh-CN" kern="0" dirty="0">
                <a:solidFill>
                  <a:schemeClr val="bg1"/>
                </a:solidFill>
                <a:cs typeface="Arial" panose="020B0604020202020204" pitchFamily="34" charset="0"/>
              </a:rPr>
              <a:t>A first look to HIRAS </a:t>
            </a:r>
            <a:r>
              <a:rPr lang="en-GB" altLang="zh-CN" kern="0" dirty="0" smtClean="0">
                <a:solidFill>
                  <a:schemeClr val="bg1"/>
                </a:solidFill>
                <a:cs typeface="Arial" panose="020B0604020202020204" pitchFamily="34" charset="0"/>
              </a:rPr>
              <a:t>data from EUMETSAT</a:t>
            </a:r>
            <a:endParaRPr lang="en-GB" altLang="zh-CN" kern="0" dirty="0">
              <a:solidFill>
                <a:schemeClr val="bg1"/>
              </a:solidFill>
              <a:cs typeface="Arial" panose="020B0604020202020204" pitchFamily="34" charset="0"/>
            </a:endParaRPr>
          </a:p>
        </p:txBody>
      </p:sp>
      <p:sp>
        <p:nvSpPr>
          <p:cNvPr id="10" name="矩形 9"/>
          <p:cNvSpPr/>
          <p:nvPr/>
        </p:nvSpPr>
        <p:spPr>
          <a:xfrm>
            <a:off x="224810" y="1078294"/>
            <a:ext cx="3001847" cy="369332"/>
          </a:xfrm>
          <a:prstGeom prst="rect">
            <a:avLst/>
          </a:prstGeom>
        </p:spPr>
        <p:txBody>
          <a:bodyPr wrap="none">
            <a:spAutoFit/>
          </a:bodyPr>
          <a:lstStyle/>
          <a:p>
            <a:r>
              <a:rPr lang="en-US" altLang="zh-CN" dirty="0" smtClean="0"/>
              <a:t>Courtesy of </a:t>
            </a:r>
            <a:r>
              <a:rPr lang="en-US" altLang="zh-CN" dirty="0" err="1" smtClean="0"/>
              <a:t>Dorothee</a:t>
            </a:r>
            <a:r>
              <a:rPr lang="en-US" altLang="zh-CN" dirty="0" smtClean="0"/>
              <a:t> Team</a:t>
            </a:r>
            <a:endParaRPr lang="zh-CN" altLang="en-US" dirty="0"/>
          </a:p>
        </p:txBody>
      </p:sp>
      <p:pic>
        <p:nvPicPr>
          <p:cNvPr id="12" name="Picture 7"/>
          <p:cNvPicPr>
            <a:picLocks noChangeAspect="1"/>
          </p:cNvPicPr>
          <p:nvPr/>
        </p:nvPicPr>
        <p:blipFill rotWithShape="1">
          <a:blip r:embed="rId4">
            <a:extLst>
              <a:ext uri="{28A0092B-C50C-407E-A947-70E740481C1C}">
                <a14:useLocalDpi xmlns:a14="http://schemas.microsoft.com/office/drawing/2010/main" val="0"/>
              </a:ext>
            </a:extLst>
          </a:blip>
          <a:srcRect t="5472"/>
          <a:stretch/>
        </p:blipFill>
        <p:spPr>
          <a:xfrm>
            <a:off x="6321279" y="999890"/>
            <a:ext cx="2505514" cy="2368410"/>
          </a:xfrm>
          <a:prstGeom prst="rect">
            <a:avLst/>
          </a:prstGeom>
        </p:spPr>
      </p:pic>
    </p:spTree>
    <p:extLst>
      <p:ext uri="{BB962C8B-B14F-4D97-AF65-F5344CB8AC3E}">
        <p14:creationId xmlns:p14="http://schemas.microsoft.com/office/powerpoint/2010/main" val="2249083398"/>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IASI/B vs. HIRAS (Antarctic)</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79649"/>
            <a:ext cx="4652308" cy="5040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116" y="1079649"/>
            <a:ext cx="4652308" cy="5040000"/>
          </a:xfrm>
          <a:prstGeom prst="rect">
            <a:avLst/>
          </a:prstGeom>
        </p:spPr>
      </p:pic>
      <p:sp>
        <p:nvSpPr>
          <p:cNvPr id="5" name="矩形 4"/>
          <p:cNvSpPr/>
          <p:nvPr/>
        </p:nvSpPr>
        <p:spPr>
          <a:xfrm>
            <a:off x="4496574" y="548680"/>
            <a:ext cx="4647426" cy="369332"/>
          </a:xfrm>
          <a:prstGeom prst="rect">
            <a:avLst/>
          </a:prstGeom>
        </p:spPr>
        <p:txBody>
          <a:bodyPr wrap="none">
            <a:spAutoFit/>
          </a:bodyPr>
          <a:lstStyle/>
          <a:p>
            <a:pPr lvl="0" algn="r">
              <a:defRPr/>
            </a:pPr>
            <a:r>
              <a:rPr lang="en-GB" altLang="zh-CN" kern="0" dirty="0">
                <a:solidFill>
                  <a:schemeClr val="bg1"/>
                </a:solidFill>
                <a:cs typeface="Arial" panose="020B0604020202020204" pitchFamily="34" charset="0"/>
              </a:rPr>
              <a:t>A first look to HIRAS </a:t>
            </a:r>
            <a:r>
              <a:rPr lang="en-GB" altLang="zh-CN" kern="0" dirty="0" smtClean="0">
                <a:solidFill>
                  <a:schemeClr val="bg1"/>
                </a:solidFill>
                <a:cs typeface="Arial" panose="020B0604020202020204" pitchFamily="34" charset="0"/>
              </a:rPr>
              <a:t>data from EUMETSAT</a:t>
            </a:r>
            <a:endParaRPr lang="en-GB" altLang="zh-CN" kern="0" dirty="0">
              <a:solidFill>
                <a:schemeClr val="bg1"/>
              </a:solidFill>
              <a:cs typeface="Arial" panose="020B0604020202020204" pitchFamily="34" charset="0"/>
            </a:endParaRPr>
          </a:p>
        </p:txBody>
      </p:sp>
      <p:sp>
        <p:nvSpPr>
          <p:cNvPr id="6" name="矩形 5"/>
          <p:cNvSpPr/>
          <p:nvPr/>
        </p:nvSpPr>
        <p:spPr>
          <a:xfrm>
            <a:off x="6036067" y="918012"/>
            <a:ext cx="3001847" cy="369332"/>
          </a:xfrm>
          <a:prstGeom prst="rect">
            <a:avLst/>
          </a:prstGeom>
        </p:spPr>
        <p:txBody>
          <a:bodyPr wrap="none">
            <a:spAutoFit/>
          </a:bodyPr>
          <a:lstStyle/>
          <a:p>
            <a:r>
              <a:rPr lang="en-US" altLang="zh-CN" dirty="0" smtClean="0"/>
              <a:t>Courtesy of </a:t>
            </a:r>
            <a:r>
              <a:rPr lang="en-US" altLang="zh-CN" dirty="0" err="1" smtClean="0"/>
              <a:t>Dorothee</a:t>
            </a:r>
            <a:r>
              <a:rPr lang="en-US" altLang="zh-CN" dirty="0" smtClean="0"/>
              <a:t> Team</a:t>
            </a:r>
            <a:endParaRPr lang="zh-CN" altLang="en-US" dirty="0"/>
          </a:p>
        </p:txBody>
      </p:sp>
    </p:spTree>
    <p:extLst>
      <p:ext uri="{BB962C8B-B14F-4D97-AF65-F5344CB8AC3E}">
        <p14:creationId xmlns:p14="http://schemas.microsoft.com/office/powerpoint/2010/main" val="378418637"/>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8765126" cy="854075"/>
          </a:xfrm>
        </p:spPr>
        <p:txBody>
          <a:bodyPr/>
          <a:lstStyle/>
          <a:p>
            <a:r>
              <a:rPr lang="en-US" dirty="0" smtClean="0"/>
              <a:t>HIRAS </a:t>
            </a:r>
            <a:r>
              <a:rPr lang="en-US" dirty="0"/>
              <a:t>vs. IASI/B (Antarctic)</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493" y="1295313"/>
            <a:ext cx="4320000" cy="3740083"/>
          </a:xfrm>
          <a:prstGeom prst="rect">
            <a:avLst/>
          </a:prstGeom>
        </p:spPr>
      </p:pic>
      <p:sp>
        <p:nvSpPr>
          <p:cNvPr id="5" name="TextBox 4"/>
          <p:cNvSpPr txBox="1"/>
          <p:nvPr/>
        </p:nvSpPr>
        <p:spPr>
          <a:xfrm>
            <a:off x="2177657" y="5476628"/>
            <a:ext cx="908710" cy="707886"/>
          </a:xfrm>
          <a:prstGeom prst="rect">
            <a:avLst/>
          </a:prstGeom>
          <a:noFill/>
        </p:spPr>
        <p:txBody>
          <a:bodyPr wrap="none" rtlCol="0">
            <a:spAutoFit/>
          </a:bodyPr>
          <a:lstStyle/>
          <a:p>
            <a:r>
              <a:rPr lang="en-US" sz="2000" dirty="0" smtClean="0">
                <a:solidFill>
                  <a:srgbClr val="002569">
                    <a:lumMod val="50000"/>
                  </a:srgbClr>
                </a:solidFill>
                <a:latin typeface="Tahoma" pitchFamily="34" charset="0"/>
                <a:ea typeface="+mn-ea"/>
              </a:rPr>
              <a:t>HIRAS</a:t>
            </a:r>
          </a:p>
          <a:p>
            <a:r>
              <a:rPr lang="en-US" sz="2000" dirty="0" smtClean="0">
                <a:solidFill>
                  <a:srgbClr val="FF0000"/>
                </a:solidFill>
                <a:latin typeface="Tahoma" pitchFamily="34" charset="0"/>
                <a:ea typeface="+mn-ea"/>
              </a:rPr>
              <a:t>IASI</a:t>
            </a:r>
            <a:endParaRPr lang="en-GB" sz="2000" dirty="0">
              <a:solidFill>
                <a:srgbClr val="FF0000"/>
              </a:solidFill>
              <a:latin typeface="Tahoma" pitchFamily="34" charset="0"/>
              <a:ea typeface="+mn-ea"/>
            </a:endParaRPr>
          </a:p>
        </p:txBody>
      </p:sp>
      <p:cxnSp>
        <p:nvCxnSpPr>
          <p:cNvPr id="6" name="Straight Connector 5"/>
          <p:cNvCxnSpPr/>
          <p:nvPr/>
        </p:nvCxnSpPr>
        <p:spPr bwMode="auto">
          <a:xfrm flipH="1">
            <a:off x="1640999" y="5708412"/>
            <a:ext cx="459926" cy="5111"/>
          </a:xfrm>
          <a:prstGeom prst="line">
            <a:avLst/>
          </a:prstGeom>
          <a:solidFill>
            <a:schemeClr val="bg2"/>
          </a:solidFill>
          <a:ln w="25400" cap="flat" cmpd="sng" algn="ctr">
            <a:solidFill>
              <a:schemeClr val="tx1">
                <a:lumMod val="50000"/>
              </a:schemeClr>
            </a:solidFill>
            <a:prstDash val="solid"/>
            <a:round/>
            <a:headEnd type="none" w="med" len="med"/>
            <a:tailEnd type="none" w="med" len="med"/>
          </a:ln>
          <a:effectLst/>
        </p:spPr>
      </p:cxnSp>
      <p:cxnSp>
        <p:nvCxnSpPr>
          <p:cNvPr id="7" name="Straight Connector 6"/>
          <p:cNvCxnSpPr/>
          <p:nvPr/>
        </p:nvCxnSpPr>
        <p:spPr bwMode="auto">
          <a:xfrm flipH="1">
            <a:off x="1640999" y="5980734"/>
            <a:ext cx="459926" cy="5111"/>
          </a:xfrm>
          <a:prstGeom prst="line">
            <a:avLst/>
          </a:prstGeom>
          <a:solidFill>
            <a:schemeClr val="bg2"/>
          </a:solidFill>
          <a:ln w="25400" cap="flat" cmpd="sng" algn="ctr">
            <a:solidFill>
              <a:srgbClr val="FF0000"/>
            </a:solidFill>
            <a:prstDash val="solid"/>
            <a:round/>
            <a:headEnd type="none" w="med" len="med"/>
            <a:tailEnd type="none" w="med" len="med"/>
          </a:ln>
          <a:effectLst/>
        </p:spPr>
      </p:cxn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4000" y="1295309"/>
            <a:ext cx="4320000" cy="3740084"/>
          </a:xfrm>
          <a:prstGeom prst="rect">
            <a:avLst/>
          </a:prstGeom>
        </p:spPr>
      </p:pic>
      <p:sp>
        <p:nvSpPr>
          <p:cNvPr id="9" name="TextBox 8"/>
          <p:cNvSpPr txBox="1"/>
          <p:nvPr/>
        </p:nvSpPr>
        <p:spPr>
          <a:xfrm>
            <a:off x="7743324" y="5377155"/>
            <a:ext cx="830677" cy="400110"/>
          </a:xfrm>
          <a:prstGeom prst="rect">
            <a:avLst/>
          </a:prstGeom>
          <a:noFill/>
        </p:spPr>
        <p:txBody>
          <a:bodyPr wrap="none" rtlCol="0">
            <a:spAutoFit/>
          </a:bodyPr>
          <a:lstStyle/>
          <a:p>
            <a:r>
              <a:rPr lang="de-DE" sz="2000" dirty="0" smtClean="0">
                <a:solidFill>
                  <a:srgbClr val="00B5E2"/>
                </a:solidFill>
                <a:latin typeface="Tahoma" pitchFamily="34" charset="0"/>
                <a:ea typeface="+mn-ea"/>
              </a:rPr>
              <a:t>0,24K</a:t>
            </a:r>
            <a:endParaRPr lang="en-GB" sz="2000" dirty="0">
              <a:solidFill>
                <a:srgbClr val="00B5E2"/>
              </a:solidFill>
              <a:latin typeface="Tahoma" pitchFamily="34" charset="0"/>
              <a:ea typeface="+mn-ea"/>
            </a:endParaRPr>
          </a:p>
        </p:txBody>
      </p:sp>
      <p:cxnSp>
        <p:nvCxnSpPr>
          <p:cNvPr id="10" name="Straight Arrow Connector 9"/>
          <p:cNvCxnSpPr>
            <a:stCxn id="9" idx="1"/>
          </p:cNvCxnSpPr>
          <p:nvPr/>
        </p:nvCxnSpPr>
        <p:spPr bwMode="auto">
          <a:xfrm flipH="1" flipV="1">
            <a:off x="7206376" y="3209026"/>
            <a:ext cx="536948" cy="2368184"/>
          </a:xfrm>
          <a:prstGeom prst="straightConnector1">
            <a:avLst/>
          </a:prstGeom>
          <a:solidFill>
            <a:schemeClr val="bg2"/>
          </a:solidFill>
          <a:ln w="25400" cap="flat" cmpd="sng" algn="ctr">
            <a:solidFill>
              <a:srgbClr val="00B5E2"/>
            </a:solidFill>
            <a:prstDash val="solid"/>
            <a:round/>
            <a:headEnd type="none" w="med" len="med"/>
            <a:tailEnd type="triangle"/>
          </a:ln>
          <a:effectLst/>
        </p:spPr>
      </p:cxnSp>
      <p:sp>
        <p:nvSpPr>
          <p:cNvPr id="11" name="TextBox 10"/>
          <p:cNvSpPr txBox="1"/>
          <p:nvPr/>
        </p:nvSpPr>
        <p:spPr>
          <a:xfrm>
            <a:off x="1742057" y="3460948"/>
            <a:ext cx="2723759" cy="1015663"/>
          </a:xfrm>
          <a:prstGeom prst="rect">
            <a:avLst/>
          </a:prstGeom>
          <a:noFill/>
        </p:spPr>
        <p:txBody>
          <a:bodyPr wrap="none" rtlCol="0">
            <a:spAutoFit/>
          </a:bodyPr>
          <a:lstStyle/>
          <a:p>
            <a:r>
              <a:rPr lang="en-US" sz="2000" dirty="0" smtClean="0">
                <a:solidFill>
                  <a:srgbClr val="00B0F0"/>
                </a:solidFill>
                <a:latin typeface="Tahoma" pitchFamily="34" charset="0"/>
                <a:ea typeface="+mn-ea"/>
              </a:rPr>
              <a:t>All scenes</a:t>
            </a:r>
          </a:p>
          <a:p>
            <a:r>
              <a:rPr lang="en-US" sz="2000" dirty="0" smtClean="0">
                <a:solidFill>
                  <a:srgbClr val="FF0000"/>
                </a:solidFill>
                <a:latin typeface="Tahoma" pitchFamily="34" charset="0"/>
                <a:ea typeface="+mn-ea"/>
              </a:rPr>
              <a:t>200000 IASI spectra</a:t>
            </a:r>
          </a:p>
          <a:p>
            <a:r>
              <a:rPr lang="en-US" sz="2000" dirty="0" smtClean="0">
                <a:solidFill>
                  <a:srgbClr val="002569">
                    <a:lumMod val="50000"/>
                  </a:srgbClr>
                </a:solidFill>
                <a:latin typeface="Tahoma" pitchFamily="34" charset="0"/>
                <a:ea typeface="+mn-ea"/>
              </a:rPr>
              <a:t>150000 HIRAS spectra</a:t>
            </a:r>
            <a:endParaRPr lang="en-GB" sz="2000" dirty="0">
              <a:solidFill>
                <a:srgbClr val="002569">
                  <a:lumMod val="50000"/>
                </a:srgbClr>
              </a:solidFill>
              <a:latin typeface="Tahoma" pitchFamily="34" charset="0"/>
              <a:ea typeface="+mn-ea"/>
            </a:endParaRPr>
          </a:p>
        </p:txBody>
      </p:sp>
      <p:sp>
        <p:nvSpPr>
          <p:cNvPr id="12" name="TextBox 11"/>
          <p:cNvSpPr txBox="1"/>
          <p:nvPr/>
        </p:nvSpPr>
        <p:spPr>
          <a:xfrm>
            <a:off x="5168898" y="1192602"/>
            <a:ext cx="4117089" cy="400110"/>
          </a:xfrm>
          <a:prstGeom prst="rect">
            <a:avLst/>
          </a:prstGeom>
          <a:noFill/>
        </p:spPr>
        <p:txBody>
          <a:bodyPr wrap="none" rtlCol="0">
            <a:spAutoFit/>
          </a:bodyPr>
          <a:lstStyle/>
          <a:p>
            <a:r>
              <a:rPr lang="en-US" sz="2000" dirty="0" smtClean="0">
                <a:solidFill>
                  <a:srgbClr val="002569">
                    <a:lumMod val="50000"/>
                  </a:srgbClr>
                </a:solidFill>
                <a:latin typeface="Tahoma" pitchFamily="34" charset="0"/>
                <a:ea typeface="+mn-ea"/>
              </a:rPr>
              <a:t>Difference HIRAS-IASIA - Antarctic</a:t>
            </a:r>
            <a:endParaRPr lang="en-GB" sz="2000" dirty="0">
              <a:solidFill>
                <a:srgbClr val="002569">
                  <a:lumMod val="50000"/>
                </a:srgbClr>
              </a:solidFill>
              <a:latin typeface="Tahoma" pitchFamily="34" charset="0"/>
              <a:ea typeface="+mn-ea"/>
            </a:endParaRPr>
          </a:p>
        </p:txBody>
      </p:sp>
      <p:sp>
        <p:nvSpPr>
          <p:cNvPr id="13" name="矩形 12"/>
          <p:cNvSpPr/>
          <p:nvPr/>
        </p:nvSpPr>
        <p:spPr>
          <a:xfrm>
            <a:off x="4576008" y="470966"/>
            <a:ext cx="4647426" cy="369332"/>
          </a:xfrm>
          <a:prstGeom prst="rect">
            <a:avLst/>
          </a:prstGeom>
        </p:spPr>
        <p:txBody>
          <a:bodyPr wrap="none">
            <a:spAutoFit/>
          </a:bodyPr>
          <a:lstStyle/>
          <a:p>
            <a:pPr lvl="0" algn="r">
              <a:defRPr/>
            </a:pPr>
            <a:r>
              <a:rPr lang="en-GB" altLang="zh-CN" kern="0" dirty="0">
                <a:solidFill>
                  <a:schemeClr val="bg1"/>
                </a:solidFill>
                <a:cs typeface="Arial" panose="020B0604020202020204" pitchFamily="34" charset="0"/>
              </a:rPr>
              <a:t>A first look to HIRAS </a:t>
            </a:r>
            <a:r>
              <a:rPr lang="en-GB" altLang="zh-CN" kern="0" dirty="0" smtClean="0">
                <a:solidFill>
                  <a:schemeClr val="bg1"/>
                </a:solidFill>
                <a:cs typeface="Arial" panose="020B0604020202020204" pitchFamily="34" charset="0"/>
              </a:rPr>
              <a:t>data from EUMETSAT</a:t>
            </a:r>
            <a:endParaRPr lang="en-GB" altLang="zh-CN" kern="0" dirty="0">
              <a:solidFill>
                <a:schemeClr val="bg1"/>
              </a:solidFill>
              <a:cs typeface="Arial" panose="020B0604020202020204" pitchFamily="34" charset="0"/>
            </a:endParaRPr>
          </a:p>
        </p:txBody>
      </p:sp>
      <p:sp>
        <p:nvSpPr>
          <p:cNvPr id="14" name="矩形 13"/>
          <p:cNvSpPr/>
          <p:nvPr/>
        </p:nvSpPr>
        <p:spPr>
          <a:xfrm>
            <a:off x="6036067" y="908720"/>
            <a:ext cx="3001847" cy="369332"/>
          </a:xfrm>
          <a:prstGeom prst="rect">
            <a:avLst/>
          </a:prstGeom>
        </p:spPr>
        <p:txBody>
          <a:bodyPr wrap="none">
            <a:spAutoFit/>
          </a:bodyPr>
          <a:lstStyle/>
          <a:p>
            <a:r>
              <a:rPr lang="en-US" altLang="zh-CN" dirty="0" smtClean="0"/>
              <a:t>Courtesy of </a:t>
            </a:r>
            <a:r>
              <a:rPr lang="en-US" altLang="zh-CN" dirty="0" err="1" smtClean="0"/>
              <a:t>Dorothee</a:t>
            </a:r>
            <a:r>
              <a:rPr lang="en-US" altLang="zh-CN" dirty="0" smtClean="0"/>
              <a:t> Team</a:t>
            </a:r>
            <a:endParaRPr lang="zh-CN" altLang="en-US" dirty="0"/>
          </a:p>
        </p:txBody>
      </p:sp>
    </p:spTree>
    <p:extLst>
      <p:ext uri="{BB962C8B-B14F-4D97-AF65-F5344CB8AC3E}">
        <p14:creationId xmlns:p14="http://schemas.microsoft.com/office/powerpoint/2010/main" val="4116322832"/>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342509"/>
            <a:ext cx="9144000" cy="646331"/>
          </a:xfrm>
          <a:prstGeom prst="rect">
            <a:avLst/>
          </a:prstGeom>
          <a:noFill/>
        </p:spPr>
        <p:txBody>
          <a:bodyPr wrap="square" rtlCol="0">
            <a:spAutoFit/>
          </a:bodyPr>
          <a:lstStyle/>
          <a:p>
            <a:pPr>
              <a:buFont typeface="Arial" pitchFamily="34" charset="0"/>
              <a:buChar char="•"/>
            </a:pPr>
            <a:r>
              <a:rPr lang="en-US" altLang="zh-CN" b="1" dirty="0" smtClean="0"/>
              <a:t>   HIRAS </a:t>
            </a:r>
            <a:r>
              <a:rPr lang="en-US" altLang="zh-CN" b="1" dirty="0"/>
              <a:t>OBS compared with LBLRTM</a:t>
            </a:r>
            <a:r>
              <a:rPr lang="zh-CN" altLang="en-US" b="1" dirty="0"/>
              <a:t> </a:t>
            </a:r>
            <a:r>
              <a:rPr lang="en-US" altLang="zh-CN" b="1" dirty="0"/>
              <a:t>simulation </a:t>
            </a:r>
            <a:r>
              <a:rPr lang="en-US" altLang="zh-CN" b="1" dirty="0" smtClean="0"/>
              <a:t>in clear ocean condition.  </a:t>
            </a:r>
          </a:p>
          <a:p>
            <a:pPr>
              <a:buFont typeface="Arial" pitchFamily="34" charset="0"/>
              <a:buChar char="•"/>
            </a:pPr>
            <a:r>
              <a:rPr lang="en-US" altLang="zh-CN" b="1" dirty="0" smtClean="0"/>
              <a:t>   Clear pixels filtering: Using MERSI cloud mask production.</a:t>
            </a:r>
            <a:endParaRPr lang="zh-CN" altLang="en-US" b="1" dirty="0"/>
          </a:p>
        </p:txBody>
      </p:sp>
      <p:pic>
        <p:nvPicPr>
          <p:cNvPr id="4" name="Picture 2" descr="C:\Users\think\Desktop\HIRAS在轨测试\测试结果\zhouf\201803051940.png"/>
          <p:cNvPicPr>
            <a:picLocks noChangeAspect="1" noChangeArrowheads="1"/>
          </p:cNvPicPr>
          <p:nvPr/>
        </p:nvPicPr>
        <p:blipFill>
          <a:blip r:embed="rId2" cstate="print"/>
          <a:srcRect/>
          <a:stretch>
            <a:fillRect/>
          </a:stretch>
        </p:blipFill>
        <p:spPr bwMode="auto">
          <a:xfrm>
            <a:off x="3750605" y="2068399"/>
            <a:ext cx="5384065" cy="3744416"/>
          </a:xfrm>
          <a:prstGeom prst="rect">
            <a:avLst/>
          </a:prstGeom>
          <a:noFill/>
        </p:spPr>
      </p:pic>
      <p:pic>
        <p:nvPicPr>
          <p:cNvPr id="6" name="Picture 3" descr="C:\Users\think\Desktop\HIRAS在轨测试\测试结果\zhouf\FY3D_MERSI_GBAL_L2_20180305_1940_CLMXX_MS.HDF_CloudMask.png"/>
          <p:cNvPicPr>
            <a:picLocks noChangeAspect="1" noChangeArrowheads="1"/>
          </p:cNvPicPr>
          <p:nvPr/>
        </p:nvPicPr>
        <p:blipFill>
          <a:blip r:embed="rId3" cstate="print"/>
          <a:srcRect/>
          <a:stretch>
            <a:fillRect/>
          </a:stretch>
        </p:blipFill>
        <p:spPr bwMode="auto">
          <a:xfrm>
            <a:off x="251520" y="2314465"/>
            <a:ext cx="3528392" cy="3528392"/>
          </a:xfrm>
          <a:prstGeom prst="rect">
            <a:avLst/>
          </a:prstGeom>
          <a:noFill/>
        </p:spPr>
      </p:pic>
      <p:sp>
        <p:nvSpPr>
          <p:cNvPr id="8" name="TextBox 7"/>
          <p:cNvSpPr txBox="1"/>
          <p:nvPr/>
        </p:nvSpPr>
        <p:spPr>
          <a:xfrm>
            <a:off x="4283968" y="6021288"/>
            <a:ext cx="4680520" cy="646331"/>
          </a:xfrm>
          <a:prstGeom prst="rect">
            <a:avLst/>
          </a:prstGeom>
          <a:solidFill>
            <a:schemeClr val="accent3">
              <a:lumMod val="85000"/>
            </a:schemeClr>
          </a:solidFill>
        </p:spPr>
        <p:txBody>
          <a:bodyPr wrap="square" rtlCol="0">
            <a:spAutoFit/>
          </a:bodyPr>
          <a:lstStyle/>
          <a:p>
            <a:r>
              <a:rPr lang="en-US" altLang="zh-CN" dirty="0">
                <a:latin typeface="Times New Roman" pitchFamily="18" charset="0"/>
                <a:cs typeface="Times New Roman" pitchFamily="18" charset="0"/>
              </a:rPr>
              <a:t>Clear pixels determined from MERSI </a:t>
            </a:r>
            <a:r>
              <a:rPr lang="en-US" altLang="zh-CN" dirty="0" smtClean="0">
                <a:latin typeface="Times New Roman" pitchFamily="18" charset="0"/>
                <a:cs typeface="Times New Roman" pitchFamily="18" charset="0"/>
              </a:rPr>
              <a:t>cloud mask</a:t>
            </a:r>
            <a:endParaRPr lang="zh-CN" altLang="en-US" dirty="0"/>
          </a:p>
        </p:txBody>
      </p:sp>
      <p:sp>
        <p:nvSpPr>
          <p:cNvPr id="9" name="标题 1"/>
          <p:cNvSpPr>
            <a:spLocks noGrp="1"/>
          </p:cNvSpPr>
          <p:nvPr>
            <p:ph type="title"/>
          </p:nvPr>
        </p:nvSpPr>
        <p:spPr>
          <a:xfrm>
            <a:off x="1187624" y="130622"/>
            <a:ext cx="7956376" cy="994122"/>
          </a:xfrm>
          <a:noFill/>
        </p:spPr>
        <p:txBody>
          <a:bodyPr>
            <a:normAutofit/>
          </a:bodyPr>
          <a:lstStyle/>
          <a:p>
            <a:pPr algn="l"/>
            <a:r>
              <a:rPr lang="en-US" altLang="zh-CN" sz="4000" b="1" dirty="0" smtClean="0">
                <a:solidFill>
                  <a:srgbClr val="FF0000"/>
                </a:solidFill>
                <a:latin typeface="Times New Roman" pitchFamily="18" charset="0"/>
                <a:cs typeface="Times New Roman" pitchFamily="18" charset="0"/>
              </a:rPr>
              <a:t>Spectral accuracy validation</a:t>
            </a:r>
            <a:endParaRPr lang="zh-CN" altLang="en-US" sz="4000" b="1" dirty="0">
              <a:solidFill>
                <a:srgbClr val="FF0000"/>
              </a:solidFill>
            </a:endParaRPr>
          </a:p>
        </p:txBody>
      </p:sp>
      <p:sp>
        <p:nvSpPr>
          <p:cNvPr id="10" name="TextBox 9"/>
          <p:cNvSpPr txBox="1"/>
          <p:nvPr/>
        </p:nvSpPr>
        <p:spPr>
          <a:xfrm>
            <a:off x="251520" y="6093296"/>
            <a:ext cx="2664296" cy="369332"/>
          </a:xfrm>
          <a:prstGeom prst="rect">
            <a:avLst/>
          </a:prstGeom>
          <a:solidFill>
            <a:schemeClr val="accent3">
              <a:lumMod val="85000"/>
            </a:schemeClr>
          </a:solidFill>
        </p:spPr>
        <p:txBody>
          <a:bodyPr wrap="square" rtlCol="0">
            <a:spAutoFit/>
          </a:bodyPr>
          <a:lstStyle/>
          <a:p>
            <a:r>
              <a:rPr lang="en-US" altLang="zh-CN" dirty="0"/>
              <a:t>MERSI-II </a:t>
            </a:r>
            <a:r>
              <a:rPr lang="en-US" altLang="zh-CN" dirty="0" err="1"/>
              <a:t>Cloudmask</a:t>
            </a:r>
            <a:endParaRPr lang="zh-CN" altLang="en-US" dirty="0"/>
          </a:p>
        </p:txBody>
      </p:sp>
    </p:spTree>
    <p:extLst>
      <p:ext uri="{BB962C8B-B14F-4D97-AF65-F5344CB8AC3E}">
        <p14:creationId xmlns:p14="http://schemas.microsoft.com/office/powerpoint/2010/main" val="22295696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23528" y="260648"/>
            <a:ext cx="7272808" cy="580926"/>
          </a:xfrm>
        </p:spPr>
        <p:txBody>
          <a:bodyPr/>
          <a:lstStyle/>
          <a:p>
            <a:r>
              <a:rPr lang="en-US" altLang="zh-CN" sz="2800" b="1" dirty="0" smtClean="0">
                <a:solidFill>
                  <a:srgbClr val="0033CC"/>
                </a:solidFill>
                <a:effectLst>
                  <a:outerShdw blurRad="38100" dist="38100" dir="2700000" algn="tl">
                    <a:srgbClr val="000000">
                      <a:alpha val="43137"/>
                    </a:srgbClr>
                  </a:outerShdw>
                </a:effectLst>
              </a:rPr>
              <a:t>Background of FY-3X serial satellite</a:t>
            </a:r>
            <a:endParaRPr lang="zh-CN" altLang="en-US" sz="2800" b="1" dirty="0">
              <a:solidFill>
                <a:srgbClr val="0033CC"/>
              </a:solidFill>
              <a:effectLst>
                <a:outerShdw blurRad="38100" dist="38100" dir="2700000" algn="tl">
                  <a:srgbClr val="000000">
                    <a:alpha val="43137"/>
                  </a:srgbClr>
                </a:outerShdw>
              </a:effectLst>
            </a:endParaRPr>
          </a:p>
        </p:txBody>
      </p:sp>
      <p:pic>
        <p:nvPicPr>
          <p:cNvPr id="2150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251"/>
          <a:stretch/>
        </p:blipFill>
        <p:spPr bwMode="auto">
          <a:xfrm>
            <a:off x="2771800" y="2692293"/>
            <a:ext cx="6393488" cy="39770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1" y="1049041"/>
            <a:ext cx="4065685" cy="338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139952" y="1052736"/>
            <a:ext cx="4860032" cy="1785104"/>
          </a:xfrm>
          <a:prstGeom prst="rect">
            <a:avLst/>
          </a:prstGeom>
          <a:noFill/>
        </p:spPr>
        <p:txBody>
          <a:bodyPr wrap="square" rtlCol="0">
            <a:spAutoFit/>
          </a:bodyPr>
          <a:lstStyle/>
          <a:p>
            <a:pPr marL="285750" indent="-285750">
              <a:spcBef>
                <a:spcPts val="600"/>
              </a:spcBef>
              <a:spcAft>
                <a:spcPts val="600"/>
              </a:spcAft>
              <a:buFont typeface="Arial" pitchFamily="34" charset="0"/>
              <a:buChar char="•"/>
            </a:pPr>
            <a:r>
              <a:rPr lang="en-US" altLang="zh-CN" sz="2000" dirty="0" smtClean="0"/>
              <a:t>FY-3 is the Chinese second generation LEO meteorological satellite. </a:t>
            </a:r>
          </a:p>
          <a:p>
            <a:pPr marL="285750" indent="-285750">
              <a:spcBef>
                <a:spcPts val="600"/>
              </a:spcBef>
              <a:spcAft>
                <a:spcPts val="600"/>
              </a:spcAft>
              <a:buFont typeface="Arial" pitchFamily="34" charset="0"/>
              <a:buChar char="•"/>
            </a:pPr>
            <a:r>
              <a:rPr lang="en-US" altLang="zh-CN" sz="2000" dirty="0" smtClean="0"/>
              <a:t>Four Satellites has already been on orbit and four more satellite will be lunched.</a:t>
            </a:r>
            <a:endParaRPr lang="zh-CN" altLang="en-US" sz="2000" dirty="0"/>
          </a:p>
        </p:txBody>
      </p:sp>
      <p:graphicFrame>
        <p:nvGraphicFramePr>
          <p:cNvPr id="4" name="表格 3"/>
          <p:cNvGraphicFramePr>
            <a:graphicFrameLocks noGrp="1"/>
          </p:cNvGraphicFramePr>
          <p:nvPr>
            <p:extLst>
              <p:ext uri="{D42A27DB-BD31-4B8C-83A1-F6EECF244321}">
                <p14:modId xmlns:p14="http://schemas.microsoft.com/office/powerpoint/2010/main" val="1596950714"/>
              </p:ext>
            </p:extLst>
          </p:nvPr>
        </p:nvGraphicFramePr>
        <p:xfrm>
          <a:off x="63626" y="5013176"/>
          <a:ext cx="2691287" cy="1686600"/>
        </p:xfrm>
        <a:graphic>
          <a:graphicData uri="http://schemas.openxmlformats.org/drawingml/2006/table">
            <a:tbl>
              <a:tblPr/>
              <a:tblGrid>
                <a:gridCol w="1256030"/>
                <a:gridCol w="814578"/>
                <a:gridCol w="620679"/>
              </a:tblGrid>
              <a:tr h="382598">
                <a:tc>
                  <a:txBody>
                    <a:bodyPr/>
                    <a:lstStyle/>
                    <a:p>
                      <a:pPr marL="0" marR="0" lvl="0" indent="0" algn="ctr" defTabSz="914400" rtl="0" eaLnBrk="0" fontAlgn="base" latinLnBrk="0" hangingPunct="0">
                        <a:lnSpc>
                          <a:spcPts val="2600"/>
                        </a:lnSpc>
                        <a:spcBef>
                          <a:spcPts val="475"/>
                        </a:spcBef>
                        <a:spcAft>
                          <a:spcPct val="0"/>
                        </a:spcAft>
                        <a:buClrTx/>
                        <a:buSzTx/>
                        <a:buFontTx/>
                        <a:buNone/>
                        <a:tabLst/>
                      </a:pPr>
                      <a:r>
                        <a:rPr kumimoji="0" lang="en-US" altLang="zh-CN" sz="1600" b="1" i="0" u="none" strike="noStrike" cap="none" normalizeH="0" baseline="0" dirty="0" smtClean="0">
                          <a:ln>
                            <a:noFill/>
                          </a:ln>
                          <a:solidFill>
                            <a:srgbClr val="0033CC"/>
                          </a:solidFill>
                          <a:effectLst/>
                          <a:latin typeface="+mj-lt"/>
                          <a:ea typeface="宋体" pitchFamily="2" charset="-122"/>
                        </a:rPr>
                        <a:t>2008.05.27</a:t>
                      </a:r>
                      <a:endParaRPr kumimoji="0" lang="zh-CN" altLang="zh-CN" sz="1600" b="1" i="0" u="none" strike="noStrike" cap="none" normalizeH="0" baseline="0" dirty="0" smtClean="0">
                        <a:ln>
                          <a:noFill/>
                        </a:ln>
                        <a:solidFill>
                          <a:srgbClr val="0033CC"/>
                        </a:solidFill>
                        <a:effectLst/>
                        <a:latin typeface="+mj-lt"/>
                        <a:ea typeface="SimHei" pitchFamily="2" charset="-122"/>
                        <a:cs typeface="Times New Roman"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ts val="338"/>
                        </a:spcBef>
                        <a:spcAft>
                          <a:spcPct val="0"/>
                        </a:spcAft>
                        <a:buClrTx/>
                        <a:buSzTx/>
                        <a:buFontTx/>
                        <a:buNone/>
                        <a:tabLst/>
                      </a:pPr>
                      <a:r>
                        <a:rPr kumimoji="0" lang="en-US" sz="1600" b="1" i="0" u="none" strike="noStrike" cap="none" normalizeH="0" baseline="0" dirty="0" smtClean="0">
                          <a:ln>
                            <a:noFill/>
                          </a:ln>
                          <a:solidFill>
                            <a:srgbClr val="00B050"/>
                          </a:solidFill>
                          <a:effectLst/>
                          <a:latin typeface="+mj-lt"/>
                          <a:ea typeface="宋体" pitchFamily="2" charset="-122"/>
                          <a:cs typeface="Times New Roman" panose="02020603050405020304" pitchFamily="18" charset="0"/>
                          <a:sym typeface="Arial" pitchFamily="34" charset="0"/>
                        </a:rPr>
                        <a:t>FY-3A</a:t>
                      </a:r>
                      <a:endParaRPr kumimoji="0" lang="zh-CN" altLang="en-US" sz="1600" b="0" i="0" u="none" strike="noStrike" cap="none" normalizeH="0" baseline="0" dirty="0" smtClean="0">
                        <a:ln>
                          <a:noFill/>
                        </a:ln>
                        <a:solidFill>
                          <a:srgbClr val="00B050"/>
                        </a:solidFill>
                        <a:effectLst/>
                        <a:latin typeface="+mj-lt"/>
                        <a:ea typeface="宋体" pitchFamily="2" charset="-122"/>
                        <a:cs typeface="Times New Roman" panose="02020603050405020304" pitchFamily="18" charset="0"/>
                        <a:sym typeface="Times New Roman" pitchFamily="18" charset="0"/>
                      </a:endParaRPr>
                    </a:p>
                  </a:txBody>
                  <a:tcPr marL="83820" marR="83820" marT="41913" marB="419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ts val="338"/>
                        </a:spcBef>
                        <a:spcAft>
                          <a:spcPct val="0"/>
                        </a:spcAft>
                        <a:buClrTx/>
                        <a:buSzTx/>
                        <a:buFontTx/>
                        <a:buNone/>
                        <a:tabLst/>
                      </a:pPr>
                      <a:r>
                        <a:rPr kumimoji="0" lang="en-US" altLang="zh-CN" sz="1600" b="0" i="0" u="none" strike="noStrike" cap="none" normalizeH="0" baseline="0" dirty="0" smtClean="0">
                          <a:ln>
                            <a:noFill/>
                          </a:ln>
                          <a:solidFill>
                            <a:srgbClr val="002060"/>
                          </a:solidFill>
                          <a:effectLst/>
                          <a:latin typeface="+mj-lt"/>
                          <a:ea typeface="宋体" pitchFamily="2" charset="-122"/>
                          <a:cs typeface="Times New Roman" panose="02020603050405020304" pitchFamily="18" charset="0"/>
                          <a:sym typeface="Times New Roman" pitchFamily="18" charset="0"/>
                        </a:rPr>
                        <a:t>AM</a:t>
                      </a:r>
                      <a:endParaRPr kumimoji="0" lang="zh-CN" altLang="en-US" sz="1600" b="0" i="0" u="none" strike="noStrike" cap="none" normalizeH="0" baseline="0" dirty="0" smtClean="0">
                        <a:ln>
                          <a:noFill/>
                        </a:ln>
                        <a:solidFill>
                          <a:srgbClr val="002060"/>
                        </a:solidFill>
                        <a:effectLst/>
                        <a:latin typeface="+mj-lt"/>
                        <a:ea typeface="宋体" pitchFamily="2" charset="-122"/>
                        <a:cs typeface="Times New Roman" panose="02020603050405020304" pitchFamily="18" charset="0"/>
                        <a:sym typeface="Times New Roman" pitchFamily="18" charset="0"/>
                      </a:endParaRPr>
                    </a:p>
                  </a:txBody>
                  <a:tcPr marL="83820" marR="83820" marT="41913" marB="419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4420">
                <a:tc>
                  <a:txBody>
                    <a:bodyPr/>
                    <a:lstStyle/>
                    <a:p>
                      <a:pPr marL="0" marR="0" lvl="0" indent="0" algn="ctr" defTabSz="914400" rtl="0" eaLnBrk="0" fontAlgn="base" latinLnBrk="0" hangingPunct="0">
                        <a:lnSpc>
                          <a:spcPts val="2600"/>
                        </a:lnSpc>
                        <a:spcBef>
                          <a:spcPts val="475"/>
                        </a:spcBef>
                        <a:spcAft>
                          <a:spcPct val="0"/>
                        </a:spcAft>
                        <a:buClrTx/>
                        <a:buSzTx/>
                        <a:buFontTx/>
                        <a:buNone/>
                        <a:tabLst/>
                      </a:pPr>
                      <a:r>
                        <a:rPr kumimoji="0" lang="en-US" altLang="zh-CN" sz="1600" b="1" i="0" u="none" strike="noStrike" cap="none" normalizeH="0" baseline="0" dirty="0" smtClean="0">
                          <a:ln>
                            <a:noFill/>
                          </a:ln>
                          <a:solidFill>
                            <a:srgbClr val="0033CC"/>
                          </a:solidFill>
                          <a:effectLst/>
                          <a:latin typeface="+mj-lt"/>
                          <a:ea typeface="宋体" pitchFamily="2" charset="-122"/>
                        </a:rPr>
                        <a:t>2010.11.05</a:t>
                      </a:r>
                      <a:endParaRPr kumimoji="0" lang="zh-CN" altLang="zh-CN" sz="1600" b="1" i="0" u="none" strike="noStrike" cap="none" normalizeH="0" baseline="0" dirty="0" smtClean="0">
                        <a:ln>
                          <a:noFill/>
                        </a:ln>
                        <a:solidFill>
                          <a:srgbClr val="0033CC"/>
                        </a:solidFill>
                        <a:effectLst/>
                        <a:latin typeface="+mj-lt"/>
                        <a:ea typeface="SimHei" pitchFamily="2" charset="-122"/>
                        <a:cs typeface="Times New Roman" pitchFamily="18" charset="0"/>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ts val="338"/>
                        </a:spcBef>
                        <a:spcAft>
                          <a:spcPct val="0"/>
                        </a:spcAft>
                        <a:buClrTx/>
                        <a:buSzTx/>
                        <a:buFontTx/>
                        <a:buNone/>
                        <a:tabLst/>
                      </a:pPr>
                      <a:r>
                        <a:rPr kumimoji="0" lang="en-US" sz="1600" b="1" i="0" u="none" strike="noStrike" cap="none" normalizeH="0" baseline="0" dirty="0" smtClean="0">
                          <a:ln>
                            <a:noFill/>
                          </a:ln>
                          <a:solidFill>
                            <a:srgbClr val="00B050"/>
                          </a:solidFill>
                          <a:effectLst/>
                          <a:latin typeface="+mj-lt"/>
                          <a:ea typeface="宋体" pitchFamily="2" charset="-122"/>
                          <a:cs typeface="Times New Roman" panose="02020603050405020304" pitchFamily="18" charset="0"/>
                          <a:sym typeface="Arial" pitchFamily="34" charset="0"/>
                        </a:rPr>
                        <a:t>FY-3B</a:t>
                      </a:r>
                      <a:endParaRPr kumimoji="0" lang="zh-CN" altLang="en-US" sz="1600" b="0" i="0" u="none" strike="noStrike" cap="none" normalizeH="0" baseline="0" dirty="0" smtClean="0">
                        <a:ln>
                          <a:noFill/>
                        </a:ln>
                        <a:solidFill>
                          <a:srgbClr val="00B050"/>
                        </a:solidFill>
                        <a:effectLst/>
                        <a:latin typeface="+mj-lt"/>
                        <a:ea typeface="宋体" pitchFamily="2" charset="-122"/>
                        <a:cs typeface="Times New Roman" panose="02020603050405020304" pitchFamily="18" charset="0"/>
                        <a:sym typeface="Times New Roman" pitchFamily="18" charset="0"/>
                      </a:endParaRPr>
                    </a:p>
                  </a:txBody>
                  <a:tcPr marL="83820" marR="83820" marT="41913" marB="419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ts val="338"/>
                        </a:spcBef>
                        <a:spcAft>
                          <a:spcPct val="0"/>
                        </a:spcAft>
                        <a:buClrTx/>
                        <a:buSzTx/>
                        <a:buFontTx/>
                        <a:buNone/>
                        <a:tabLst/>
                      </a:pPr>
                      <a:r>
                        <a:rPr kumimoji="0" lang="en-US" altLang="zh-CN" sz="1600" b="0" i="0" u="none" strike="noStrike" cap="none" normalizeH="0" baseline="0" dirty="0" smtClean="0">
                          <a:ln>
                            <a:noFill/>
                          </a:ln>
                          <a:solidFill>
                            <a:srgbClr val="002060"/>
                          </a:solidFill>
                          <a:effectLst/>
                          <a:latin typeface="+mj-lt"/>
                          <a:ea typeface="宋体" pitchFamily="2" charset="-122"/>
                          <a:cs typeface="Times New Roman" panose="02020603050405020304" pitchFamily="18" charset="0"/>
                          <a:sym typeface="Times New Roman" pitchFamily="18" charset="0"/>
                        </a:rPr>
                        <a:t>PM</a:t>
                      </a:r>
                      <a:endParaRPr kumimoji="0" lang="zh-CN" altLang="en-US" sz="1600" b="0" i="0" u="none" strike="noStrike" cap="none" normalizeH="0" baseline="0" dirty="0" smtClean="0">
                        <a:ln>
                          <a:noFill/>
                        </a:ln>
                        <a:solidFill>
                          <a:srgbClr val="002060"/>
                        </a:solidFill>
                        <a:effectLst/>
                        <a:latin typeface="+mj-lt"/>
                        <a:ea typeface="宋体" pitchFamily="2" charset="-122"/>
                        <a:cs typeface="Times New Roman" panose="02020603050405020304" pitchFamily="18" charset="0"/>
                        <a:sym typeface="Times New Roman" pitchFamily="18" charset="0"/>
                      </a:endParaRPr>
                    </a:p>
                  </a:txBody>
                  <a:tcPr marL="83820" marR="83820" marT="41913" marB="419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969">
                <a:tc>
                  <a:txBody>
                    <a:bodyPr/>
                    <a:lstStyle/>
                    <a:p>
                      <a:pPr marL="0" marR="0" lvl="0" indent="0" algn="ctr" defTabSz="914400" rtl="0" eaLnBrk="0" fontAlgn="base" latinLnBrk="0" hangingPunct="0">
                        <a:lnSpc>
                          <a:spcPts val="2600"/>
                        </a:lnSpc>
                        <a:spcBef>
                          <a:spcPts val="475"/>
                        </a:spcBef>
                        <a:spcAft>
                          <a:spcPct val="0"/>
                        </a:spcAft>
                        <a:buClrTx/>
                        <a:buSzTx/>
                        <a:buFontTx/>
                        <a:buNone/>
                        <a:tabLst/>
                      </a:pPr>
                      <a:r>
                        <a:rPr kumimoji="0" lang="en-US" altLang="zh-CN" sz="1600" b="1" i="0" u="none" strike="noStrike" kern="1200" cap="none" normalizeH="0" baseline="0" dirty="0" smtClean="0">
                          <a:ln>
                            <a:noFill/>
                          </a:ln>
                          <a:solidFill>
                            <a:srgbClr val="0033CC"/>
                          </a:solidFill>
                          <a:effectLst/>
                          <a:latin typeface="+mj-lt"/>
                          <a:ea typeface="宋体" pitchFamily="2" charset="-122"/>
                          <a:cs typeface="+mn-cs"/>
                        </a:rPr>
                        <a:t>2013.09.23</a:t>
                      </a:r>
                      <a:endParaRPr kumimoji="0" lang="zh-CN" altLang="zh-CN" sz="1600" b="1" i="0" u="none" strike="noStrike" kern="1200" cap="none" normalizeH="0" baseline="0" dirty="0" smtClean="0">
                        <a:ln>
                          <a:noFill/>
                        </a:ln>
                        <a:solidFill>
                          <a:srgbClr val="0033CC"/>
                        </a:solidFill>
                        <a:effectLst/>
                        <a:latin typeface="+mj-lt"/>
                        <a:ea typeface="宋体" pitchFamily="2" charset="-122"/>
                        <a:cs typeface="+mn-cs"/>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ts val="338"/>
                        </a:spcBef>
                        <a:spcAft>
                          <a:spcPct val="0"/>
                        </a:spcAft>
                        <a:buClrTx/>
                        <a:buSzTx/>
                        <a:buFontTx/>
                        <a:buNone/>
                        <a:tabLst/>
                      </a:pPr>
                      <a:r>
                        <a:rPr kumimoji="0" lang="en-US" sz="1600" b="1" i="0" u="none" strike="noStrike" cap="none" normalizeH="0" baseline="0" dirty="0" smtClean="0">
                          <a:ln>
                            <a:noFill/>
                          </a:ln>
                          <a:solidFill>
                            <a:srgbClr val="00B050"/>
                          </a:solidFill>
                          <a:effectLst/>
                          <a:latin typeface="+mj-lt"/>
                          <a:ea typeface="宋体" pitchFamily="2" charset="-122"/>
                          <a:cs typeface="Times New Roman" panose="02020603050405020304" pitchFamily="18" charset="0"/>
                          <a:sym typeface="Arial" pitchFamily="34" charset="0"/>
                        </a:rPr>
                        <a:t>FY-3C</a:t>
                      </a:r>
                      <a:endParaRPr kumimoji="0" lang="zh-CN" altLang="en-US" sz="1600" b="0" i="0" u="none" strike="noStrike" cap="none" normalizeH="0" baseline="0" dirty="0" smtClean="0">
                        <a:ln>
                          <a:noFill/>
                        </a:ln>
                        <a:solidFill>
                          <a:srgbClr val="00B050"/>
                        </a:solidFill>
                        <a:effectLst/>
                        <a:latin typeface="+mj-lt"/>
                        <a:ea typeface="宋体" pitchFamily="2" charset="-122"/>
                        <a:cs typeface="Times New Roman" panose="02020603050405020304" pitchFamily="18" charset="0"/>
                        <a:sym typeface="Times New Roman" pitchFamily="18" charset="0"/>
                      </a:endParaRPr>
                    </a:p>
                  </a:txBody>
                  <a:tcPr marL="83820" marR="83820" marT="41913" marB="419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0" rtl="0" eaLnBrk="1" fontAlgn="base" latinLnBrk="0" hangingPunct="1">
                        <a:lnSpc>
                          <a:spcPct val="100000"/>
                        </a:lnSpc>
                        <a:spcBef>
                          <a:spcPts val="338"/>
                        </a:spcBef>
                        <a:spcAft>
                          <a:spcPct val="0"/>
                        </a:spcAft>
                        <a:buClrTx/>
                        <a:buSzTx/>
                        <a:buFontTx/>
                        <a:buNone/>
                        <a:tabLst/>
                      </a:pPr>
                      <a:r>
                        <a:rPr kumimoji="0" lang="en-US" altLang="zh-CN" sz="1600" b="0" i="0" u="none" strike="noStrike" cap="none" normalizeH="0" baseline="0" dirty="0" smtClean="0">
                          <a:ln>
                            <a:noFill/>
                          </a:ln>
                          <a:solidFill>
                            <a:srgbClr val="002060"/>
                          </a:solidFill>
                          <a:effectLst/>
                          <a:latin typeface="+mj-lt"/>
                          <a:ea typeface="宋体" pitchFamily="2" charset="-122"/>
                          <a:cs typeface="Times New Roman" panose="02020603050405020304" pitchFamily="18" charset="0"/>
                          <a:sym typeface="Times New Roman" pitchFamily="18" charset="0"/>
                        </a:rPr>
                        <a:t>AM</a:t>
                      </a:r>
                      <a:endParaRPr kumimoji="0" lang="zh-CN" altLang="en-US" sz="1600" b="0" i="0" u="none" strike="noStrike" cap="none" normalizeH="0" baseline="0" dirty="0" smtClean="0">
                        <a:ln>
                          <a:noFill/>
                        </a:ln>
                        <a:solidFill>
                          <a:srgbClr val="002060"/>
                        </a:solidFill>
                        <a:effectLst/>
                        <a:latin typeface="+mj-lt"/>
                        <a:ea typeface="宋体" pitchFamily="2" charset="-122"/>
                        <a:cs typeface="Times New Roman" panose="02020603050405020304" pitchFamily="18" charset="0"/>
                        <a:sym typeface="Times New Roman" pitchFamily="18" charset="0"/>
                      </a:endParaRPr>
                    </a:p>
                  </a:txBody>
                  <a:tcPr marL="83820" marR="83820" marT="41913" marB="419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969">
                <a:tc>
                  <a:txBody>
                    <a:bodyPr/>
                    <a:lstStyle/>
                    <a:p>
                      <a:pPr marL="0" marR="0" lvl="0" indent="0" algn="ctr" defTabSz="914400" rtl="0" eaLnBrk="0" fontAlgn="base" latinLnBrk="0" hangingPunct="0">
                        <a:lnSpc>
                          <a:spcPts val="2600"/>
                        </a:lnSpc>
                        <a:spcBef>
                          <a:spcPts val="475"/>
                        </a:spcBef>
                        <a:spcAft>
                          <a:spcPct val="0"/>
                        </a:spcAft>
                        <a:buClrTx/>
                        <a:buSzTx/>
                        <a:buFontTx/>
                        <a:buNone/>
                        <a:tabLst/>
                      </a:pPr>
                      <a:r>
                        <a:rPr kumimoji="0" lang="en-US" altLang="zh-CN" sz="1600" b="1" i="0" u="none" strike="noStrike" kern="1200" cap="none" normalizeH="0" baseline="0" dirty="0" smtClean="0">
                          <a:ln>
                            <a:noFill/>
                          </a:ln>
                          <a:solidFill>
                            <a:srgbClr val="0033CC"/>
                          </a:solidFill>
                          <a:effectLst/>
                          <a:latin typeface="+mj-lt"/>
                          <a:ea typeface="宋体" pitchFamily="2" charset="-122"/>
                          <a:cs typeface="+mn-cs"/>
                        </a:rPr>
                        <a:t>2017.11.15</a:t>
                      </a:r>
                      <a:endParaRPr kumimoji="0" lang="zh-CN" altLang="zh-CN" sz="1600" b="1" i="0" u="none" strike="noStrike" kern="1200" cap="none" normalizeH="0" baseline="0" dirty="0" smtClean="0">
                        <a:ln>
                          <a:noFill/>
                        </a:ln>
                        <a:solidFill>
                          <a:srgbClr val="0033CC"/>
                        </a:solidFill>
                        <a:effectLst/>
                        <a:latin typeface="+mj-lt"/>
                        <a:ea typeface="宋体" pitchFamily="2" charset="-122"/>
                        <a:cs typeface="+mn-cs"/>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600"/>
                        </a:lnSpc>
                        <a:spcBef>
                          <a:spcPts val="475"/>
                        </a:spcBef>
                        <a:spcAft>
                          <a:spcPct val="0"/>
                        </a:spcAft>
                        <a:buClrTx/>
                        <a:buSzTx/>
                        <a:buFontTx/>
                        <a:buNone/>
                        <a:tabLst/>
                        <a:defRPr/>
                      </a:pPr>
                      <a:r>
                        <a:rPr kumimoji="0" lang="en-US" altLang="zh-CN" sz="1600" b="1" i="0" u="none" strike="noStrike" kern="1200" cap="none" normalizeH="0" baseline="0" dirty="0" smtClean="0">
                          <a:ln>
                            <a:noFill/>
                          </a:ln>
                          <a:solidFill>
                            <a:srgbClr val="FF0000"/>
                          </a:solidFill>
                          <a:effectLst/>
                          <a:latin typeface="+mj-lt"/>
                          <a:ea typeface="宋体" pitchFamily="2" charset="-122"/>
                          <a:cs typeface="+mn-cs"/>
                        </a:rPr>
                        <a:t>FY-3D</a:t>
                      </a:r>
                      <a:endParaRPr kumimoji="0" lang="zh-CN" altLang="zh-CN" sz="1600" b="1" i="0" u="none" strike="noStrike" kern="1200" cap="none" normalizeH="0" baseline="0" dirty="0" smtClean="0">
                        <a:ln>
                          <a:noFill/>
                        </a:ln>
                        <a:solidFill>
                          <a:srgbClr val="FF0000"/>
                        </a:solidFill>
                        <a:effectLst/>
                        <a:latin typeface="+mj-lt"/>
                        <a:ea typeface="宋体" pitchFamily="2" charset="-122"/>
                        <a:cs typeface="+mn-cs"/>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ts val="2600"/>
                        </a:lnSpc>
                        <a:spcBef>
                          <a:spcPts val="475"/>
                        </a:spcBef>
                        <a:spcAft>
                          <a:spcPct val="0"/>
                        </a:spcAft>
                        <a:buClrTx/>
                        <a:buSzTx/>
                        <a:buFontTx/>
                        <a:buNone/>
                        <a:tabLst/>
                        <a:defRPr/>
                      </a:pPr>
                      <a:r>
                        <a:rPr kumimoji="0" lang="en-US" altLang="zh-CN" sz="1600" b="1" i="0" u="none" strike="noStrike" kern="1200" cap="none" normalizeH="0" baseline="0" dirty="0" smtClean="0">
                          <a:ln>
                            <a:noFill/>
                          </a:ln>
                          <a:solidFill>
                            <a:srgbClr val="002060"/>
                          </a:solidFill>
                          <a:effectLst/>
                          <a:latin typeface="+mj-lt"/>
                          <a:ea typeface="宋体" pitchFamily="2" charset="-122"/>
                          <a:cs typeface="+mn-cs"/>
                        </a:rPr>
                        <a:t>PM</a:t>
                      </a:r>
                      <a:endParaRPr kumimoji="0" lang="zh-CN" altLang="zh-CN" sz="1600" b="1" i="0" u="none" strike="noStrike" kern="1200" cap="none" normalizeH="0" baseline="0" dirty="0" smtClean="0">
                        <a:ln>
                          <a:noFill/>
                        </a:ln>
                        <a:solidFill>
                          <a:srgbClr val="002060"/>
                        </a:solidFill>
                        <a:effectLst/>
                        <a:latin typeface="+mj-lt"/>
                        <a:ea typeface="宋体" pitchFamily="2" charset="-122"/>
                        <a:cs typeface="+mn-cs"/>
                      </a:endParaRP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cxnSp>
        <p:nvCxnSpPr>
          <p:cNvPr id="13" name="直接连接符 12"/>
          <p:cNvCxnSpPr/>
          <p:nvPr/>
        </p:nvCxnSpPr>
        <p:spPr>
          <a:xfrm>
            <a:off x="-432556" y="908720"/>
            <a:ext cx="640871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35524" cy="585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1035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G:\光谱定标监测图\LW_20190128.png"/>
          <p:cNvPicPr>
            <a:picLocks noChangeAspect="1" noChangeArrowheads="1"/>
          </p:cNvPicPr>
          <p:nvPr/>
        </p:nvPicPr>
        <p:blipFill>
          <a:blip r:embed="rId2" cstate="print"/>
          <a:srcRect/>
          <a:stretch>
            <a:fillRect/>
          </a:stretch>
        </p:blipFill>
        <p:spPr bwMode="auto">
          <a:xfrm>
            <a:off x="0" y="1"/>
            <a:ext cx="7668344" cy="2204863"/>
          </a:xfrm>
          <a:prstGeom prst="rect">
            <a:avLst/>
          </a:prstGeom>
          <a:noFill/>
        </p:spPr>
      </p:pic>
      <p:pic>
        <p:nvPicPr>
          <p:cNvPr id="12" name="Picture 2" descr="G:\光谱定标监测图\MW1_20190128.png"/>
          <p:cNvPicPr>
            <a:picLocks noChangeAspect="1" noChangeArrowheads="1"/>
          </p:cNvPicPr>
          <p:nvPr/>
        </p:nvPicPr>
        <p:blipFill>
          <a:blip r:embed="rId3" cstate="print"/>
          <a:srcRect/>
          <a:stretch>
            <a:fillRect/>
          </a:stretch>
        </p:blipFill>
        <p:spPr bwMode="auto">
          <a:xfrm>
            <a:off x="1547664" y="2060848"/>
            <a:ext cx="7200800" cy="2516921"/>
          </a:xfrm>
          <a:prstGeom prst="rect">
            <a:avLst/>
          </a:prstGeom>
          <a:noFill/>
        </p:spPr>
      </p:pic>
      <p:pic>
        <p:nvPicPr>
          <p:cNvPr id="11" name="Picture 3" descr="G:\光谱定标监测图\MW2_20190128.png"/>
          <p:cNvPicPr>
            <a:picLocks noChangeAspect="1" noChangeArrowheads="1"/>
          </p:cNvPicPr>
          <p:nvPr/>
        </p:nvPicPr>
        <p:blipFill>
          <a:blip r:embed="rId4" cstate="print"/>
          <a:srcRect/>
          <a:stretch>
            <a:fillRect/>
          </a:stretch>
        </p:blipFill>
        <p:spPr bwMode="auto">
          <a:xfrm>
            <a:off x="3239344" y="4509120"/>
            <a:ext cx="5904656" cy="2348880"/>
          </a:xfrm>
          <a:prstGeom prst="rect">
            <a:avLst/>
          </a:prstGeom>
          <a:noFill/>
        </p:spPr>
      </p:pic>
      <p:sp>
        <p:nvSpPr>
          <p:cNvPr id="2" name="灯片编号占位符 1"/>
          <p:cNvSpPr>
            <a:spLocks noGrp="1"/>
          </p:cNvSpPr>
          <p:nvPr>
            <p:ph type="sldNum" sz="quarter" idx="12"/>
          </p:nvPr>
        </p:nvSpPr>
        <p:spPr/>
        <p:txBody>
          <a:bodyPr/>
          <a:lstStyle/>
          <a:p>
            <a:fld id="{4C0B181F-CDAB-404C-A660-15C015D83A29}" type="slidenum">
              <a:rPr kumimoji="0" lang="en-US" smtClean="0"/>
              <a:pPr/>
              <a:t>30</a:t>
            </a:fld>
            <a:endParaRPr kumimoji="0" lang="en-US"/>
          </a:p>
        </p:txBody>
      </p:sp>
      <p:sp>
        <p:nvSpPr>
          <p:cNvPr id="6" name="TextBox 5"/>
          <p:cNvSpPr txBox="1"/>
          <p:nvPr/>
        </p:nvSpPr>
        <p:spPr>
          <a:xfrm>
            <a:off x="0" y="4653136"/>
            <a:ext cx="341987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CN" dirty="0" smtClean="0">
                <a:solidFill>
                  <a:schemeClr val="tx1"/>
                </a:solidFill>
              </a:rPr>
              <a:t>Spectral bias monitoring in 9 months, spectral bias is in range of  5ppm for MW and SW in 9 months. There is 5~10 </a:t>
            </a:r>
            <a:r>
              <a:rPr lang="en-US" altLang="zh-CN" dirty="0" err="1" smtClean="0">
                <a:solidFill>
                  <a:schemeClr val="tx1"/>
                </a:solidFill>
              </a:rPr>
              <a:t>ppm</a:t>
            </a:r>
            <a:r>
              <a:rPr lang="en-US" altLang="zh-CN" dirty="0" smtClean="0">
                <a:solidFill>
                  <a:schemeClr val="tx1"/>
                </a:solidFill>
              </a:rPr>
              <a:t> trend in LW, after on-orbit heating it recovered.  </a:t>
            </a:r>
            <a:endParaRPr lang="zh-CN" altLang="en-US" dirty="0">
              <a:solidFill>
                <a:schemeClr val="tx1"/>
              </a:solidFill>
            </a:endParaRPr>
          </a:p>
        </p:txBody>
      </p:sp>
      <p:sp>
        <p:nvSpPr>
          <p:cNvPr id="7" name="TextBox 6"/>
          <p:cNvSpPr txBox="1"/>
          <p:nvPr/>
        </p:nvSpPr>
        <p:spPr>
          <a:xfrm>
            <a:off x="2843808" y="476672"/>
            <a:ext cx="1146532" cy="369332"/>
          </a:xfrm>
          <a:prstGeom prst="rect">
            <a:avLst/>
          </a:prstGeom>
          <a:noFill/>
        </p:spPr>
        <p:txBody>
          <a:bodyPr wrap="none" rtlCol="0">
            <a:spAutoFit/>
          </a:bodyPr>
          <a:lstStyle/>
          <a:p>
            <a:r>
              <a:rPr lang="en-US" altLang="zh-CN" b="1" dirty="0" smtClean="0">
                <a:solidFill>
                  <a:srgbClr val="FF00FF"/>
                </a:solidFill>
              </a:rPr>
              <a:t>LW band</a:t>
            </a:r>
            <a:endParaRPr lang="zh-CN" altLang="en-US" b="1" dirty="0">
              <a:solidFill>
                <a:srgbClr val="FF00FF"/>
              </a:solidFill>
            </a:endParaRPr>
          </a:p>
        </p:txBody>
      </p:sp>
      <p:sp>
        <p:nvSpPr>
          <p:cNvPr id="8" name="TextBox 7"/>
          <p:cNvSpPr txBox="1"/>
          <p:nvPr/>
        </p:nvSpPr>
        <p:spPr>
          <a:xfrm>
            <a:off x="4067944" y="2492896"/>
            <a:ext cx="1210588" cy="369332"/>
          </a:xfrm>
          <a:prstGeom prst="rect">
            <a:avLst/>
          </a:prstGeom>
          <a:noFill/>
        </p:spPr>
        <p:txBody>
          <a:bodyPr wrap="none" rtlCol="0">
            <a:spAutoFit/>
          </a:bodyPr>
          <a:lstStyle/>
          <a:p>
            <a:r>
              <a:rPr lang="en-US" altLang="zh-CN" b="1" dirty="0" smtClean="0">
                <a:solidFill>
                  <a:srgbClr val="FF00FF"/>
                </a:solidFill>
              </a:rPr>
              <a:t>MW band</a:t>
            </a:r>
            <a:endParaRPr lang="zh-CN" altLang="en-US" b="1" dirty="0">
              <a:solidFill>
                <a:srgbClr val="FF00FF"/>
              </a:solidFill>
            </a:endParaRPr>
          </a:p>
        </p:txBody>
      </p:sp>
      <p:sp>
        <p:nvSpPr>
          <p:cNvPr id="9" name="TextBox 8"/>
          <p:cNvSpPr txBox="1"/>
          <p:nvPr/>
        </p:nvSpPr>
        <p:spPr>
          <a:xfrm>
            <a:off x="5652120" y="4797152"/>
            <a:ext cx="1172116" cy="369332"/>
          </a:xfrm>
          <a:prstGeom prst="rect">
            <a:avLst/>
          </a:prstGeom>
          <a:noFill/>
        </p:spPr>
        <p:txBody>
          <a:bodyPr wrap="none" rtlCol="0">
            <a:spAutoFit/>
          </a:bodyPr>
          <a:lstStyle/>
          <a:p>
            <a:r>
              <a:rPr lang="en-US" altLang="zh-CN" b="1" dirty="0" smtClean="0">
                <a:solidFill>
                  <a:srgbClr val="FF00FF"/>
                </a:solidFill>
              </a:rPr>
              <a:t>SW band</a:t>
            </a:r>
            <a:endParaRPr lang="zh-CN" altLang="en-US" b="1" dirty="0">
              <a:solidFill>
                <a:srgbClr val="FF00FF"/>
              </a:solidFill>
            </a:endParaRPr>
          </a:p>
        </p:txBody>
      </p:sp>
    </p:spTree>
    <p:extLst>
      <p:ext uri="{BB962C8B-B14F-4D97-AF65-F5344CB8AC3E}">
        <p14:creationId xmlns:p14="http://schemas.microsoft.com/office/powerpoint/2010/main" val="3643120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C:\Users\wucq\Desktop\微信图片_20180316082528.png"/>
          <p:cNvPicPr>
            <a:picLocks noChangeAspect="1" noChangeArrowheads="1"/>
          </p:cNvPicPr>
          <p:nvPr/>
        </p:nvPicPr>
        <p:blipFill>
          <a:blip r:embed="rId2" cstate="print"/>
          <a:srcRect l="9051" t="17450" r="8001" b="14301"/>
          <a:stretch>
            <a:fillRect/>
          </a:stretch>
        </p:blipFill>
        <p:spPr bwMode="auto">
          <a:xfrm>
            <a:off x="-22668" y="3895766"/>
            <a:ext cx="3514548" cy="2891744"/>
          </a:xfrm>
          <a:prstGeom prst="rect">
            <a:avLst/>
          </a:prstGeom>
          <a:noFill/>
        </p:spPr>
      </p:pic>
      <p:sp>
        <p:nvSpPr>
          <p:cNvPr id="2" name="灯片编号占位符 1"/>
          <p:cNvSpPr>
            <a:spLocks noGrp="1"/>
          </p:cNvSpPr>
          <p:nvPr>
            <p:ph type="sldNum" sz="quarter" idx="12"/>
          </p:nvPr>
        </p:nvSpPr>
        <p:spPr/>
        <p:txBody>
          <a:bodyPr/>
          <a:lstStyle/>
          <a:p>
            <a:fld id="{4C0B181F-CDAB-404C-A660-15C015D83A29}" type="slidenum">
              <a:rPr kumimoji="0" lang="en-US" smtClean="0"/>
              <a:pPr/>
              <a:t>31</a:t>
            </a:fld>
            <a:endParaRPr kumimoji="0" lang="en-US"/>
          </a:p>
        </p:txBody>
      </p:sp>
      <p:sp>
        <p:nvSpPr>
          <p:cNvPr id="3" name="标题 1"/>
          <p:cNvSpPr txBox="1">
            <a:spLocks/>
          </p:cNvSpPr>
          <p:nvPr/>
        </p:nvSpPr>
        <p:spPr>
          <a:xfrm>
            <a:off x="5656" y="116632"/>
            <a:ext cx="9144000" cy="848603"/>
          </a:xfrm>
          <a:prstGeom prst="rect">
            <a:avLst/>
          </a:prstGeom>
          <a:noFill/>
        </p:spPr>
        <p:txBody>
          <a:bodyPr>
            <a:noAutofit/>
          </a:bodyPr>
          <a:lstStyle/>
          <a:p>
            <a:pPr lvl="0" fontAlgn="auto">
              <a:spcAft>
                <a:spcPts val="0"/>
              </a:spcAft>
            </a:pPr>
            <a:r>
              <a:rPr lang="en-US" altLang="zh-CN" sz="3200" b="1" dirty="0" smtClean="0">
                <a:solidFill>
                  <a:srgbClr val="FF0000"/>
                </a:solidFill>
                <a:ea typeface="+mj-ea"/>
                <a:cs typeface="Arial" pitchFamily="34" charset="0"/>
              </a:rPr>
              <a:t>HIRAS Evaluation with</a:t>
            </a:r>
          </a:p>
          <a:p>
            <a:pPr lvl="0" fontAlgn="auto">
              <a:spcAft>
                <a:spcPts val="0"/>
              </a:spcAft>
            </a:pPr>
            <a:r>
              <a:rPr kumimoji="0" lang="en-US" altLang="zh-CN" sz="3200" b="1" i="0" u="none" strike="noStrike" kern="1200" cap="none" spc="0" normalizeH="0" baseline="0" noProof="0" dirty="0" smtClean="0">
                <a:ln>
                  <a:noFill/>
                </a:ln>
                <a:solidFill>
                  <a:srgbClr val="FF0000"/>
                </a:solidFill>
                <a:effectLst/>
                <a:uLnTx/>
                <a:uFillTx/>
                <a:ea typeface="+mj-ea"/>
                <a:cs typeface="Arial" pitchFamily="34" charset="0"/>
              </a:rPr>
              <a:t>GSICS LEO-LEO IR </a:t>
            </a:r>
            <a:r>
              <a:rPr kumimoji="0" lang="en-US" altLang="zh-CN" sz="3200" b="1" i="0" u="none" strike="noStrike" kern="1200" cap="none" spc="0" normalizeH="0" baseline="0" noProof="0" dirty="0" err="1" smtClean="0">
                <a:ln>
                  <a:noFill/>
                </a:ln>
                <a:solidFill>
                  <a:srgbClr val="FF0000"/>
                </a:solidFill>
                <a:effectLst/>
                <a:uLnTx/>
                <a:uFillTx/>
                <a:ea typeface="+mj-ea"/>
                <a:cs typeface="Arial" pitchFamily="34" charset="0"/>
              </a:rPr>
              <a:t>intercalibration</a:t>
            </a:r>
            <a:endParaRPr kumimoji="0" lang="zh-CN" altLang="en-US" sz="3200" b="1" i="0" u="none" strike="noStrike" kern="1200" cap="none" spc="0" normalizeH="0" baseline="0" noProof="0" dirty="0">
              <a:ln>
                <a:noFill/>
              </a:ln>
              <a:solidFill>
                <a:srgbClr val="FF0000"/>
              </a:solidFill>
              <a:effectLst/>
              <a:uLnTx/>
              <a:uFillTx/>
              <a:ea typeface="+mj-ea"/>
              <a:cs typeface="Arial" pitchFamily="34" charset="0"/>
            </a:endParaRPr>
          </a:p>
        </p:txBody>
      </p:sp>
      <p:sp>
        <p:nvSpPr>
          <p:cNvPr id="4" name="矩形 3"/>
          <p:cNvSpPr/>
          <p:nvPr/>
        </p:nvSpPr>
        <p:spPr>
          <a:xfrm>
            <a:off x="107504" y="1192684"/>
            <a:ext cx="4248472" cy="2308324"/>
          </a:xfrm>
          <a:prstGeom prst="rect">
            <a:avLst/>
          </a:prstGeom>
        </p:spPr>
        <p:txBody>
          <a:bodyPr wrap="square">
            <a:spAutoFit/>
          </a:bodyPr>
          <a:lstStyle/>
          <a:p>
            <a:r>
              <a:rPr lang="en-US" altLang="zh-CN" b="1" dirty="0">
                <a:solidFill>
                  <a:srgbClr val="0000FF"/>
                </a:solidFill>
              </a:rPr>
              <a:t> </a:t>
            </a:r>
            <a:r>
              <a:rPr lang="en-US" altLang="zh-CN" b="1" dirty="0" smtClean="0">
                <a:solidFill>
                  <a:srgbClr val="0000FF"/>
                </a:solidFill>
              </a:rPr>
              <a:t>      </a:t>
            </a:r>
            <a:r>
              <a:rPr lang="en-US" altLang="zh-CN" b="1" dirty="0">
                <a:solidFill>
                  <a:srgbClr val="0000FF"/>
                </a:solidFill>
              </a:rPr>
              <a:t>SNO collocation Method</a:t>
            </a:r>
          </a:p>
          <a:p>
            <a:pPr>
              <a:buFont typeface="Wingdings" panose="05000000000000000000" pitchFamily="2" charset="2"/>
              <a:buChar char="§"/>
            </a:pPr>
            <a:r>
              <a:rPr lang="en-US" altLang="zh-CN" dirty="0" smtClean="0"/>
              <a:t>Time </a:t>
            </a:r>
            <a:r>
              <a:rPr lang="en-US" altLang="zh-CN" dirty="0"/>
              <a:t>Constrains: </a:t>
            </a:r>
            <a:r>
              <a:rPr lang="en-US" altLang="zh-CN" dirty="0" smtClean="0">
                <a:solidFill>
                  <a:srgbClr val="FF0000"/>
                </a:solidFill>
              </a:rPr>
              <a:t>  </a:t>
            </a:r>
            <a:r>
              <a:rPr lang="en-US" altLang="zh-CN" dirty="0">
                <a:solidFill>
                  <a:srgbClr val="FF0000"/>
                </a:solidFill>
              </a:rPr>
              <a:t>10 minutes</a:t>
            </a:r>
          </a:p>
          <a:p>
            <a:pPr>
              <a:buFont typeface="Wingdings" panose="05000000000000000000" pitchFamily="2" charset="2"/>
              <a:buChar char="§"/>
            </a:pPr>
            <a:r>
              <a:rPr lang="en-US" altLang="zh-CN" dirty="0"/>
              <a:t> Air Path Constrains</a:t>
            </a:r>
          </a:p>
          <a:p>
            <a:pPr>
              <a:buFont typeface="Times New Roman" panose="02020603050405020304" pitchFamily="18" charset="0"/>
              <a:buNone/>
            </a:pPr>
            <a:r>
              <a:rPr lang="en-US" altLang="zh-CN" dirty="0"/>
              <a:t>    FOR </a:t>
            </a:r>
            <a:r>
              <a:rPr lang="en-US" altLang="zh-CN" dirty="0">
                <a:solidFill>
                  <a:srgbClr val="FF0000"/>
                </a:solidFill>
              </a:rPr>
              <a:t>14-17</a:t>
            </a:r>
            <a:r>
              <a:rPr lang="en-US" altLang="zh-CN" dirty="0"/>
              <a:t> for </a:t>
            </a:r>
            <a:r>
              <a:rPr lang="en-US" altLang="zh-CN" dirty="0" err="1"/>
              <a:t>CrIS</a:t>
            </a:r>
            <a:endParaRPr lang="en-US" altLang="zh-CN" dirty="0"/>
          </a:p>
          <a:p>
            <a:pPr>
              <a:buFont typeface="Times New Roman" panose="02020603050405020304" pitchFamily="18" charset="0"/>
              <a:buNone/>
            </a:pPr>
            <a:r>
              <a:rPr lang="en-US" altLang="zh-CN" dirty="0"/>
              <a:t>    FOR </a:t>
            </a:r>
            <a:r>
              <a:rPr lang="en-US" altLang="zh-CN" dirty="0">
                <a:solidFill>
                  <a:srgbClr val="FF0000"/>
                </a:solidFill>
              </a:rPr>
              <a:t>14-16</a:t>
            </a:r>
            <a:r>
              <a:rPr lang="en-US" altLang="zh-CN" dirty="0"/>
              <a:t> for HIRAS.   </a:t>
            </a:r>
          </a:p>
          <a:p>
            <a:pPr>
              <a:buFont typeface="Wingdings" panose="05000000000000000000" pitchFamily="2" charset="2"/>
              <a:buChar char="§"/>
            </a:pPr>
            <a:r>
              <a:rPr lang="en-US" altLang="zh-CN" dirty="0"/>
              <a:t> Distance </a:t>
            </a:r>
            <a:r>
              <a:rPr lang="en-US" altLang="zh-CN" dirty="0" smtClean="0"/>
              <a:t>constrains:  </a:t>
            </a:r>
            <a:r>
              <a:rPr lang="en-US" altLang="zh-CN" dirty="0" smtClean="0">
                <a:solidFill>
                  <a:srgbClr val="FF0000"/>
                </a:solidFill>
              </a:rPr>
              <a:t>5 km</a:t>
            </a:r>
            <a:endParaRPr lang="en-US" altLang="zh-CN" dirty="0"/>
          </a:p>
          <a:p>
            <a:pPr>
              <a:buFont typeface="Wingdings" panose="05000000000000000000" pitchFamily="2" charset="2"/>
              <a:buChar char="§"/>
            </a:pPr>
            <a:r>
              <a:rPr lang="en-US" altLang="zh-CN" dirty="0"/>
              <a:t> Scene uniformity</a:t>
            </a:r>
          </a:p>
          <a:p>
            <a:r>
              <a:rPr lang="en-US" altLang="zh-CN" dirty="0">
                <a:solidFill>
                  <a:srgbClr val="FF0000"/>
                </a:solidFill>
              </a:rPr>
              <a:t>     </a:t>
            </a:r>
            <a:r>
              <a:rPr lang="en-US" altLang="zh-CN" dirty="0" smtClean="0">
                <a:solidFill>
                  <a:srgbClr val="FF0000"/>
                </a:solidFill>
              </a:rPr>
              <a:t>VIIRS </a:t>
            </a:r>
            <a:r>
              <a:rPr lang="en-US" altLang="zh-CN" dirty="0">
                <a:solidFill>
                  <a:srgbClr val="FF0000"/>
                </a:solidFill>
              </a:rPr>
              <a:t>and </a:t>
            </a:r>
            <a:r>
              <a:rPr lang="en-US" altLang="zh-CN" dirty="0" smtClean="0">
                <a:solidFill>
                  <a:srgbClr val="FF0000"/>
                </a:solidFill>
              </a:rPr>
              <a:t>MERSI: </a:t>
            </a:r>
            <a:r>
              <a:rPr lang="en-US" altLang="zh-CN" dirty="0" err="1" smtClean="0">
                <a:solidFill>
                  <a:srgbClr val="FF0000"/>
                </a:solidFill>
              </a:rPr>
              <a:t>std</a:t>
            </a:r>
            <a:r>
              <a:rPr lang="en-US" altLang="zh-CN" dirty="0" smtClean="0">
                <a:solidFill>
                  <a:srgbClr val="FF0000"/>
                </a:solidFill>
              </a:rPr>
              <a:t> &lt; 0.2K</a:t>
            </a:r>
            <a:endParaRPr lang="en-US" altLang="zh-CN" dirty="0">
              <a:solidFill>
                <a:srgbClr val="FF0000"/>
              </a:solidFill>
            </a:endParaRPr>
          </a:p>
        </p:txBody>
      </p:sp>
      <p:sp>
        <p:nvSpPr>
          <p:cNvPr id="5" name="文本框 7"/>
          <p:cNvSpPr txBox="1"/>
          <p:nvPr/>
        </p:nvSpPr>
        <p:spPr>
          <a:xfrm>
            <a:off x="394954" y="3561428"/>
            <a:ext cx="2679303" cy="369332"/>
          </a:xfrm>
          <a:prstGeom prst="rect">
            <a:avLst/>
          </a:prstGeom>
          <a:solidFill>
            <a:schemeClr val="bg1"/>
          </a:solidFill>
        </p:spPr>
        <p:txBody>
          <a:bodyPr wrap="square" rtlCol="0">
            <a:spAutoFit/>
          </a:bodyPr>
          <a:lstStyle/>
          <a:p>
            <a:r>
              <a:rPr lang="en-US" altLang="zh-CN" dirty="0" smtClean="0"/>
              <a:t>Wang </a:t>
            </a:r>
            <a:r>
              <a:rPr lang="en-US" altLang="zh-CN" dirty="0"/>
              <a:t>et </a:t>
            </a:r>
            <a:r>
              <a:rPr lang="en-US" altLang="zh-CN" dirty="0" smtClean="0"/>
              <a:t>al, 2016</a:t>
            </a:r>
            <a:endParaRPr lang="zh-CN" altLang="en-US" dirty="0"/>
          </a:p>
        </p:txBody>
      </p:sp>
      <p:pic>
        <p:nvPicPr>
          <p:cNvPr id="8" name="图片 7" descr="C:\Users\think\Desktop\HIRAS-TEST\测试结果\wu-cris com bias-0606.jpg"/>
          <p:cNvPicPr/>
          <p:nvPr/>
        </p:nvPicPr>
        <p:blipFill rotWithShape="1">
          <a:blip r:embed="rId3" cstate="print"/>
          <a:srcRect l="4354" t="31507" r="2841"/>
          <a:stretch/>
        </p:blipFill>
        <p:spPr bwMode="auto">
          <a:xfrm>
            <a:off x="3491880" y="4166857"/>
            <a:ext cx="5652120" cy="2695654"/>
          </a:xfrm>
          <a:prstGeom prst="rect">
            <a:avLst/>
          </a:prstGeom>
          <a:noFill/>
        </p:spPr>
      </p:pic>
      <p:sp>
        <p:nvSpPr>
          <p:cNvPr id="10" name="TextBox 9"/>
          <p:cNvSpPr txBox="1"/>
          <p:nvPr/>
        </p:nvSpPr>
        <p:spPr>
          <a:xfrm>
            <a:off x="4499992" y="2474022"/>
            <a:ext cx="4427984" cy="1354217"/>
          </a:xfrm>
          <a:prstGeom prst="rect">
            <a:avLst/>
          </a:prstGeom>
          <a:noFill/>
        </p:spPr>
        <p:txBody>
          <a:bodyPr wrap="square" rtlCol="0">
            <a:spAutoFit/>
          </a:bodyPr>
          <a:lstStyle/>
          <a:p>
            <a:r>
              <a:rPr lang="en-US" altLang="zh-CN" sz="2800" b="1" dirty="0" smtClean="0"/>
              <a:t>Results with </a:t>
            </a:r>
            <a:r>
              <a:rPr lang="en-US" altLang="zh-CN" sz="2800" b="1" dirty="0" err="1" smtClean="0"/>
              <a:t>CrIS</a:t>
            </a:r>
            <a:r>
              <a:rPr lang="en-US" altLang="zh-CN" sz="2800" b="1" dirty="0" smtClean="0"/>
              <a:t>:</a:t>
            </a:r>
            <a:r>
              <a:rPr lang="zh-CN" altLang="en-US" sz="2800" b="1" dirty="0" smtClean="0"/>
              <a:t> </a:t>
            </a:r>
            <a:endParaRPr lang="en-US" altLang="zh-CN" sz="2800" b="1" dirty="0" smtClean="0"/>
          </a:p>
          <a:p>
            <a:r>
              <a:rPr lang="en-US" altLang="zh-CN" b="1" dirty="0" smtClean="0"/>
              <a:t>Data: 2018.04.25-2018.05.15</a:t>
            </a:r>
            <a:r>
              <a:rPr lang="zh-CN" altLang="en-US" b="1" dirty="0" smtClean="0"/>
              <a:t> </a:t>
            </a:r>
            <a:r>
              <a:rPr lang="en-US" altLang="zh-CN" b="1" dirty="0" smtClean="0"/>
              <a:t>20 days</a:t>
            </a:r>
          </a:p>
          <a:p>
            <a:pPr>
              <a:buFont typeface="Arial" pitchFamily="34" charset="0"/>
              <a:buChar char="•"/>
            </a:pPr>
            <a:r>
              <a:rPr lang="en-US" altLang="zh-CN" b="1" dirty="0" smtClean="0"/>
              <a:t>  LW</a:t>
            </a:r>
            <a:r>
              <a:rPr lang="zh-CN" altLang="en-US" b="1" dirty="0" smtClean="0"/>
              <a:t> </a:t>
            </a:r>
            <a:r>
              <a:rPr lang="en-US" altLang="zh-CN" b="1" dirty="0" smtClean="0"/>
              <a:t>bias </a:t>
            </a:r>
            <a:r>
              <a:rPr lang="en-US" altLang="zh-CN" b="1" dirty="0"/>
              <a:t>&lt;</a:t>
            </a:r>
            <a:r>
              <a:rPr lang="en-US" altLang="zh-CN" b="1" dirty="0" smtClean="0"/>
              <a:t>0.5K</a:t>
            </a:r>
            <a:r>
              <a:rPr lang="zh-CN" altLang="en-US" b="1" dirty="0" smtClean="0"/>
              <a:t>，</a:t>
            </a:r>
            <a:r>
              <a:rPr lang="en-US" altLang="zh-CN" b="1" dirty="0" smtClean="0"/>
              <a:t>MW</a:t>
            </a:r>
            <a:r>
              <a:rPr lang="zh-CN" altLang="en-US" b="1" dirty="0" smtClean="0"/>
              <a:t> </a:t>
            </a:r>
            <a:r>
              <a:rPr lang="en-US" altLang="zh-CN" b="1" dirty="0" smtClean="0"/>
              <a:t>&lt;0.7K</a:t>
            </a:r>
            <a:r>
              <a:rPr lang="zh-CN" altLang="en-US" b="1" dirty="0" smtClean="0"/>
              <a:t>；</a:t>
            </a:r>
            <a:endParaRPr lang="en-US" altLang="zh-CN" b="1" dirty="0" smtClean="0"/>
          </a:p>
          <a:p>
            <a:pPr>
              <a:buFont typeface="Arial" pitchFamily="34" charset="0"/>
              <a:buChar char="•"/>
            </a:pPr>
            <a:r>
              <a:rPr lang="en-US" altLang="zh-CN" b="1" dirty="0" smtClean="0"/>
              <a:t>  LW</a:t>
            </a:r>
            <a:r>
              <a:rPr lang="zh-CN" altLang="en-US" b="1" dirty="0" smtClean="0"/>
              <a:t> </a:t>
            </a:r>
            <a:r>
              <a:rPr lang="en-US" altLang="zh-CN" b="1" dirty="0" smtClean="0"/>
              <a:t>bias </a:t>
            </a:r>
            <a:r>
              <a:rPr lang="en-US" altLang="zh-CN" b="1" dirty="0" err="1" smtClean="0"/>
              <a:t>std</a:t>
            </a:r>
            <a:r>
              <a:rPr lang="en-US" altLang="zh-CN" b="1" dirty="0" smtClean="0"/>
              <a:t> &lt;0.3K</a:t>
            </a:r>
            <a:r>
              <a:rPr lang="zh-CN" altLang="en-US" b="1" dirty="0" smtClean="0"/>
              <a:t>，</a:t>
            </a:r>
            <a:r>
              <a:rPr lang="en-US" altLang="zh-CN" b="1" dirty="0" smtClean="0"/>
              <a:t>MW</a:t>
            </a:r>
            <a:r>
              <a:rPr lang="zh-CN" altLang="en-US" b="1" dirty="0" smtClean="0"/>
              <a:t> </a:t>
            </a:r>
            <a:r>
              <a:rPr lang="en-US" altLang="zh-CN" b="1" dirty="0" smtClean="0"/>
              <a:t>std 0.2~1K</a:t>
            </a:r>
            <a:r>
              <a:rPr lang="zh-CN" altLang="en-US" b="1" dirty="0" smtClean="0"/>
              <a:t>；</a:t>
            </a:r>
            <a:endParaRPr lang="zh-CN" altLang="en-US" b="1" dirty="0"/>
          </a:p>
        </p:txBody>
      </p:sp>
    </p:spTree>
    <p:extLst>
      <p:ext uri="{BB962C8B-B14F-4D97-AF65-F5344CB8AC3E}">
        <p14:creationId xmlns:p14="http://schemas.microsoft.com/office/powerpoint/2010/main" val="3919046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C0B181F-CDAB-404C-A660-15C015D83A29}" type="slidenum">
              <a:rPr kumimoji="0" lang="en-US" smtClean="0"/>
              <a:pPr/>
              <a:t>32</a:t>
            </a:fld>
            <a:endParaRPr kumimoji="0" lang="en-US"/>
          </a:p>
        </p:txBody>
      </p:sp>
      <p:pic>
        <p:nvPicPr>
          <p:cNvPr id="3" name="图片 2" descr="20180422-20180526_Samples_  337_Lat_-90-90_IASI_HIRAS_Tbb"/>
          <p:cNvPicPr/>
          <p:nvPr/>
        </p:nvPicPr>
        <p:blipFill>
          <a:blip r:embed="rId2" cstate="print">
            <a:extLst>
              <a:ext uri="{28A0092B-C50C-407E-A947-70E740481C1C}">
                <a14:useLocalDpi xmlns:a14="http://schemas.microsoft.com/office/drawing/2010/main" val="0"/>
              </a:ext>
            </a:extLst>
          </a:blip>
          <a:srcRect l="-612" t="32654"/>
          <a:stretch>
            <a:fillRect/>
          </a:stretch>
        </p:blipFill>
        <p:spPr bwMode="auto">
          <a:xfrm>
            <a:off x="323528" y="332656"/>
            <a:ext cx="8064896" cy="5040560"/>
          </a:xfrm>
          <a:prstGeom prst="rect">
            <a:avLst/>
          </a:prstGeom>
          <a:noFill/>
          <a:ln>
            <a:noFill/>
          </a:ln>
        </p:spPr>
      </p:pic>
      <p:sp>
        <p:nvSpPr>
          <p:cNvPr id="4" name="TextBox 3"/>
          <p:cNvSpPr txBox="1"/>
          <p:nvPr/>
        </p:nvSpPr>
        <p:spPr>
          <a:xfrm>
            <a:off x="323528" y="5373216"/>
            <a:ext cx="8640960" cy="1323439"/>
          </a:xfrm>
          <a:prstGeom prst="rect">
            <a:avLst/>
          </a:prstGeom>
          <a:noFill/>
        </p:spPr>
        <p:txBody>
          <a:bodyPr wrap="square" rtlCol="0">
            <a:spAutoFit/>
          </a:bodyPr>
          <a:lstStyle/>
          <a:p>
            <a:pPr>
              <a:buFont typeface="Arial" pitchFamily="34" charset="0"/>
              <a:buChar char="•"/>
            </a:pPr>
            <a:r>
              <a:rPr lang="zh-CN" altLang="en-US" sz="2000" b="1" dirty="0" smtClean="0"/>
              <a:t>  </a:t>
            </a:r>
            <a:r>
              <a:rPr lang="en-US" altLang="zh-CN" sz="2000" b="1" dirty="0" smtClean="0"/>
              <a:t>Data:2018.04.22-2018.05.26</a:t>
            </a:r>
            <a:r>
              <a:rPr lang="zh-CN" altLang="en-US" sz="2000" b="1" dirty="0" smtClean="0"/>
              <a:t> </a:t>
            </a:r>
            <a:r>
              <a:rPr lang="en-US" altLang="zh-CN" sz="2000" b="1" dirty="0" smtClean="0"/>
              <a:t>17 days</a:t>
            </a:r>
          </a:p>
          <a:p>
            <a:pPr>
              <a:buFont typeface="Arial" pitchFamily="34" charset="0"/>
              <a:buChar char="•"/>
            </a:pPr>
            <a:r>
              <a:rPr lang="en-US" altLang="zh-CN" sz="2000" b="1" dirty="0" smtClean="0"/>
              <a:t>  LW</a:t>
            </a:r>
            <a:r>
              <a:rPr lang="zh-CN" altLang="en-US" sz="2000" b="1" dirty="0" smtClean="0"/>
              <a:t> </a:t>
            </a:r>
            <a:r>
              <a:rPr lang="en-US" altLang="zh-CN" sz="2000" b="1" dirty="0" err="1" smtClean="0"/>
              <a:t>bt</a:t>
            </a:r>
            <a:r>
              <a:rPr lang="en-US" altLang="zh-CN" sz="2000" b="1" dirty="0" smtClean="0"/>
              <a:t> bias &lt;0.5K</a:t>
            </a:r>
            <a:r>
              <a:rPr lang="zh-CN" altLang="en-US" sz="2000" b="1" dirty="0" smtClean="0"/>
              <a:t>，</a:t>
            </a:r>
            <a:r>
              <a:rPr lang="en-US" altLang="zh-CN" sz="2000" b="1" dirty="0" smtClean="0"/>
              <a:t>MW </a:t>
            </a:r>
            <a:r>
              <a:rPr lang="en-US" altLang="zh-CN" sz="2000" b="1" dirty="0" err="1" smtClean="0"/>
              <a:t>bt</a:t>
            </a:r>
            <a:r>
              <a:rPr lang="en-US" altLang="zh-CN" sz="2000" b="1" dirty="0" smtClean="0"/>
              <a:t> bias &lt; 0.7K</a:t>
            </a:r>
            <a:r>
              <a:rPr lang="zh-CN" altLang="en-US" sz="2000" b="1" dirty="0" smtClean="0"/>
              <a:t>；</a:t>
            </a:r>
            <a:endParaRPr lang="en-US" altLang="zh-CN" sz="2000" b="1" dirty="0" smtClean="0"/>
          </a:p>
          <a:p>
            <a:pPr>
              <a:buFont typeface="Arial" pitchFamily="34" charset="0"/>
              <a:buChar char="•"/>
            </a:pPr>
            <a:r>
              <a:rPr lang="en-US" altLang="zh-CN" sz="2000" b="1" dirty="0" smtClean="0"/>
              <a:t>  LW</a:t>
            </a:r>
            <a:r>
              <a:rPr lang="zh-CN" altLang="en-US" sz="2000" b="1" dirty="0" smtClean="0"/>
              <a:t> </a:t>
            </a:r>
            <a:r>
              <a:rPr lang="en-US" altLang="zh-CN" sz="2000" b="1" dirty="0" smtClean="0"/>
              <a:t>bias </a:t>
            </a:r>
            <a:r>
              <a:rPr lang="en-US" altLang="zh-CN" sz="2000" b="1" dirty="0" err="1" smtClean="0"/>
              <a:t>std</a:t>
            </a:r>
            <a:r>
              <a:rPr lang="en-US" altLang="zh-CN" sz="2000" b="1" dirty="0" smtClean="0"/>
              <a:t> &lt;0.5K</a:t>
            </a:r>
            <a:r>
              <a:rPr lang="zh-CN" altLang="en-US" sz="2000" b="1" dirty="0" smtClean="0"/>
              <a:t>，</a:t>
            </a:r>
            <a:r>
              <a:rPr lang="en-US" altLang="zh-CN" sz="2000" b="1" dirty="0" smtClean="0"/>
              <a:t> MW bias std in 0.5~1K</a:t>
            </a:r>
            <a:r>
              <a:rPr lang="zh-CN" altLang="en-US" sz="2000" b="1" dirty="0" smtClean="0"/>
              <a:t>，</a:t>
            </a:r>
            <a:r>
              <a:rPr lang="en-US" altLang="zh-CN" sz="2000" b="1" dirty="0" smtClean="0"/>
              <a:t> </a:t>
            </a:r>
          </a:p>
          <a:p>
            <a:pPr>
              <a:buFont typeface="Arial" pitchFamily="34" charset="0"/>
              <a:buChar char="•"/>
            </a:pPr>
            <a:r>
              <a:rPr lang="en-US" altLang="zh-CN" sz="2000" b="1" dirty="0"/>
              <a:t> </a:t>
            </a:r>
            <a:r>
              <a:rPr lang="en-US" altLang="zh-CN" sz="2000" b="1" dirty="0" smtClean="0"/>
              <a:t> SW</a:t>
            </a:r>
            <a:r>
              <a:rPr lang="zh-CN" altLang="en-US" sz="2000" b="1" dirty="0" smtClean="0"/>
              <a:t> </a:t>
            </a:r>
            <a:r>
              <a:rPr lang="en-US" altLang="zh-CN" sz="2000" b="1" dirty="0" smtClean="0"/>
              <a:t>window and weak absorption region &lt;0.5K, &gt;0.5K @absorption </a:t>
            </a:r>
            <a:r>
              <a:rPr lang="zh-CN" altLang="en-US" sz="2000" b="1" dirty="0" smtClean="0"/>
              <a:t>；</a:t>
            </a:r>
            <a:endParaRPr lang="zh-CN" altLang="en-US" sz="2000" b="1" dirty="0"/>
          </a:p>
        </p:txBody>
      </p:sp>
    </p:spTree>
    <p:extLst>
      <p:ext uri="{BB962C8B-B14F-4D97-AF65-F5344CB8AC3E}">
        <p14:creationId xmlns:p14="http://schemas.microsoft.com/office/powerpoint/2010/main" val="19759325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C0B181F-CDAB-404C-A660-15C015D83A29}" type="slidenum">
              <a:rPr kumimoji="0" lang="en-US" smtClean="0"/>
              <a:pPr/>
              <a:t>33</a:t>
            </a:fld>
            <a:endParaRPr kumimoji="0" lang="en-US"/>
          </a:p>
        </p:txBody>
      </p:sp>
      <p:pic>
        <p:nvPicPr>
          <p:cNvPr id="3" name="图片 2" descr="C:\Users\think\Desktop\HIRAS-TEST\测试结果\交叉定标\64871.png"/>
          <p:cNvPicPr/>
          <p:nvPr/>
        </p:nvPicPr>
        <p:blipFill>
          <a:blip r:embed="rId2" cstate="print"/>
          <a:srcRect/>
          <a:stretch>
            <a:fillRect/>
          </a:stretch>
        </p:blipFill>
        <p:spPr bwMode="auto">
          <a:xfrm>
            <a:off x="611560" y="1124744"/>
            <a:ext cx="5688632" cy="5112568"/>
          </a:xfrm>
          <a:prstGeom prst="rect">
            <a:avLst/>
          </a:prstGeom>
          <a:noFill/>
          <a:ln w="9525">
            <a:noFill/>
            <a:miter lim="800000"/>
            <a:headEnd/>
            <a:tailEnd/>
          </a:ln>
        </p:spPr>
      </p:pic>
      <p:sp>
        <p:nvSpPr>
          <p:cNvPr id="5" name="TextBox 4"/>
          <p:cNvSpPr txBox="1"/>
          <p:nvPr/>
        </p:nvSpPr>
        <p:spPr>
          <a:xfrm>
            <a:off x="6300192" y="2924944"/>
            <a:ext cx="2520280" cy="1200329"/>
          </a:xfrm>
          <a:prstGeom prst="rect">
            <a:avLst/>
          </a:prstGeom>
          <a:noFill/>
        </p:spPr>
        <p:txBody>
          <a:bodyPr wrap="square" rtlCol="0">
            <a:spAutoFit/>
          </a:bodyPr>
          <a:lstStyle/>
          <a:p>
            <a:r>
              <a:rPr lang="en-US" altLang="zh-CN" b="1" dirty="0" smtClean="0">
                <a:solidFill>
                  <a:srgbClr val="FF0000"/>
                </a:solidFill>
              </a:rPr>
              <a:t>4 months of HIRAS-</a:t>
            </a:r>
            <a:r>
              <a:rPr lang="en-US" altLang="zh-CN" b="1" dirty="0" err="1" smtClean="0">
                <a:solidFill>
                  <a:srgbClr val="FF0000"/>
                </a:solidFill>
              </a:rPr>
              <a:t>CrIS</a:t>
            </a:r>
            <a:r>
              <a:rPr lang="en-US" altLang="zh-CN" b="1" dirty="0" smtClean="0">
                <a:solidFill>
                  <a:srgbClr val="FF0000"/>
                </a:solidFill>
              </a:rPr>
              <a:t> bias monitoring shows stable error characteristics.</a:t>
            </a:r>
            <a:endParaRPr lang="zh-CN" altLang="en-US" dirty="0">
              <a:solidFill>
                <a:srgbClr val="FF0000"/>
              </a:solidFill>
            </a:endParaRPr>
          </a:p>
        </p:txBody>
      </p:sp>
      <p:sp>
        <p:nvSpPr>
          <p:cNvPr id="4" name="矩形 3"/>
          <p:cNvSpPr/>
          <p:nvPr/>
        </p:nvSpPr>
        <p:spPr>
          <a:xfrm>
            <a:off x="323528" y="260648"/>
            <a:ext cx="6840760" cy="646331"/>
          </a:xfrm>
          <a:prstGeom prst="rect">
            <a:avLst/>
          </a:prstGeom>
        </p:spPr>
        <p:txBody>
          <a:bodyPr wrap="square">
            <a:spAutoFit/>
          </a:bodyPr>
          <a:lstStyle/>
          <a:p>
            <a:r>
              <a:rPr lang="en-US" altLang="zh-CN" sz="3600" b="1" dirty="0">
                <a:solidFill>
                  <a:srgbClr val="FF0000"/>
                </a:solidFill>
              </a:rPr>
              <a:t>HIRAS-</a:t>
            </a:r>
            <a:r>
              <a:rPr lang="en-US" altLang="zh-CN" sz="3600" b="1" dirty="0" err="1">
                <a:solidFill>
                  <a:srgbClr val="FF0000"/>
                </a:solidFill>
              </a:rPr>
              <a:t>CrIS</a:t>
            </a:r>
            <a:r>
              <a:rPr lang="en-US" altLang="zh-CN" sz="3600" b="1" dirty="0">
                <a:solidFill>
                  <a:srgbClr val="FF0000"/>
                </a:solidFill>
              </a:rPr>
              <a:t> bias monitoring </a:t>
            </a:r>
            <a:endParaRPr lang="zh-CN" altLang="en-US" sz="3600" dirty="0"/>
          </a:p>
        </p:txBody>
      </p:sp>
    </p:spTree>
    <p:extLst>
      <p:ext uri="{BB962C8B-B14F-4D97-AF65-F5344CB8AC3E}">
        <p14:creationId xmlns:p14="http://schemas.microsoft.com/office/powerpoint/2010/main" val="56349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C0B181F-CDAB-404C-A660-15C015D83A29}" type="slidenum">
              <a:rPr kumimoji="0" lang="en-US" smtClean="0"/>
              <a:pPr/>
              <a:t>34</a:t>
            </a:fld>
            <a:endParaRPr kumimoji="0" lang="en-US"/>
          </a:p>
        </p:txBody>
      </p:sp>
      <p:pic>
        <p:nvPicPr>
          <p:cNvPr id="3" name="图片 2"/>
          <p:cNvPicPr/>
          <p:nvPr/>
        </p:nvPicPr>
        <p:blipFill rotWithShape="1">
          <a:blip r:embed="rId2" cstate="print">
            <a:extLst>
              <a:ext uri="{28A0092B-C50C-407E-A947-70E740481C1C}">
                <a14:useLocalDpi xmlns:a14="http://schemas.microsoft.com/office/drawing/2010/main" val="0"/>
              </a:ext>
            </a:extLst>
          </a:blip>
          <a:srcRect l="6000" t="8000" r="4002" b="49505"/>
          <a:stretch/>
        </p:blipFill>
        <p:spPr>
          <a:xfrm>
            <a:off x="3834396" y="4007266"/>
            <a:ext cx="5274310" cy="2836574"/>
          </a:xfrm>
          <a:prstGeom prst="rect">
            <a:avLst/>
          </a:prstGeom>
        </p:spPr>
      </p:pic>
      <p:sp>
        <p:nvSpPr>
          <p:cNvPr id="4" name="TextBox 3"/>
          <p:cNvSpPr txBox="1"/>
          <p:nvPr/>
        </p:nvSpPr>
        <p:spPr>
          <a:xfrm>
            <a:off x="291006" y="-99392"/>
            <a:ext cx="7161314" cy="1077218"/>
          </a:xfrm>
          <a:prstGeom prst="rect">
            <a:avLst/>
          </a:prstGeom>
          <a:noFill/>
        </p:spPr>
        <p:txBody>
          <a:bodyPr wrap="square" rtlCol="0">
            <a:spAutoFit/>
          </a:bodyPr>
          <a:lstStyle/>
          <a:p>
            <a:endParaRPr lang="en-US" altLang="zh-CN" sz="3200" b="1" dirty="0" smtClean="0">
              <a:solidFill>
                <a:srgbClr val="0000CC"/>
              </a:solidFill>
            </a:endParaRPr>
          </a:p>
          <a:p>
            <a:r>
              <a:rPr lang="en-US" altLang="zh-CN" sz="3200" b="1" dirty="0" smtClean="0">
                <a:solidFill>
                  <a:srgbClr val="FF0000"/>
                </a:solidFill>
              </a:rPr>
              <a:t>O-B monitoring shows stable bias</a:t>
            </a:r>
            <a:endParaRPr lang="zh-CN" altLang="en-US" sz="3200" dirty="0">
              <a:solidFill>
                <a:srgbClr val="FF0000"/>
              </a:solidFill>
            </a:endParaRPr>
          </a:p>
        </p:txBody>
      </p:sp>
      <p:sp>
        <p:nvSpPr>
          <p:cNvPr id="5" name="日期占位符 3"/>
          <p:cNvSpPr>
            <a:spLocks noGrp="1"/>
          </p:cNvSpPr>
          <p:nvPr>
            <p:ph type="dt" sz="half" idx="10"/>
          </p:nvPr>
        </p:nvSpPr>
        <p:spPr>
          <a:xfrm>
            <a:off x="-3033414" y="4007266"/>
            <a:ext cx="2133600" cy="203200"/>
          </a:xfrm>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6" name="灯片编号占位符 4"/>
          <p:cNvSpPr txBox="1">
            <a:spLocks/>
          </p:cNvSpPr>
          <p:nvPr/>
        </p:nvSpPr>
        <p:spPr bwMode="auto">
          <a:xfrm>
            <a:off x="4814789" y="3514577"/>
            <a:ext cx="2133600" cy="20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t" anchorCtr="0" compatLnSpc="1">
            <a:prstTxWarp prst="textNoShape">
              <a:avLst/>
            </a:prstTxWarp>
          </a:bodyPr>
          <a:lstStyle>
            <a:defPPr>
              <a:defRPr lang="zh-CN"/>
            </a:defPPr>
            <a:lvl1pPr algn="r" rtl="0" fontAlgn="base">
              <a:spcBef>
                <a:spcPct val="0"/>
              </a:spcBef>
              <a:spcAft>
                <a:spcPct val="0"/>
              </a:spcAft>
              <a:defRPr lang="en-US" altLang="zh-CN" sz="1000" b="1" kern="1200">
                <a:solidFill>
                  <a:srgbClr val="0066FF"/>
                </a:solidFill>
                <a:latin typeface="Arial" charset="0"/>
                <a:ea typeface="宋体" pitchFamily="2" charset="-122"/>
                <a:cs typeface="+mn-cs"/>
              </a:defRPr>
            </a:lvl1pPr>
            <a:lvl2pPr marL="457170" algn="l" rtl="0" fontAlgn="base">
              <a:spcBef>
                <a:spcPct val="0"/>
              </a:spcBef>
              <a:spcAft>
                <a:spcPct val="0"/>
              </a:spcAft>
              <a:defRPr kern="1200">
                <a:solidFill>
                  <a:schemeClr val="tx1"/>
                </a:solidFill>
                <a:latin typeface="Arial" pitchFamily="34" charset="0"/>
                <a:ea typeface="宋体" pitchFamily="2" charset="-122"/>
                <a:cs typeface="+mn-cs"/>
              </a:defRPr>
            </a:lvl2pPr>
            <a:lvl3pPr marL="914342" algn="l" rtl="0" fontAlgn="base">
              <a:spcBef>
                <a:spcPct val="0"/>
              </a:spcBef>
              <a:spcAft>
                <a:spcPct val="0"/>
              </a:spcAft>
              <a:defRPr kern="1200">
                <a:solidFill>
                  <a:schemeClr val="tx1"/>
                </a:solidFill>
                <a:latin typeface="Arial" pitchFamily="34" charset="0"/>
                <a:ea typeface="宋体" pitchFamily="2" charset="-122"/>
                <a:cs typeface="+mn-cs"/>
              </a:defRPr>
            </a:lvl3pPr>
            <a:lvl4pPr marL="1371512" algn="l" rtl="0" fontAlgn="base">
              <a:spcBef>
                <a:spcPct val="0"/>
              </a:spcBef>
              <a:spcAft>
                <a:spcPct val="0"/>
              </a:spcAft>
              <a:defRPr kern="1200">
                <a:solidFill>
                  <a:schemeClr val="tx1"/>
                </a:solidFill>
                <a:latin typeface="Arial" pitchFamily="34" charset="0"/>
                <a:ea typeface="宋体" pitchFamily="2" charset="-122"/>
                <a:cs typeface="+mn-cs"/>
              </a:defRPr>
            </a:lvl4pPr>
            <a:lvl5pPr marL="1828683" algn="l" rtl="0" fontAlgn="base">
              <a:spcBef>
                <a:spcPct val="0"/>
              </a:spcBef>
              <a:spcAft>
                <a:spcPct val="0"/>
              </a:spcAft>
              <a:defRPr kern="1200">
                <a:solidFill>
                  <a:schemeClr val="tx1"/>
                </a:solidFill>
                <a:latin typeface="Arial" pitchFamily="34" charset="0"/>
                <a:ea typeface="宋体" pitchFamily="2" charset="-122"/>
                <a:cs typeface="+mn-cs"/>
              </a:defRPr>
            </a:lvl5pPr>
            <a:lvl6pPr marL="2285854" algn="l" defTabSz="914342" rtl="0" eaLnBrk="1" latinLnBrk="0" hangingPunct="1">
              <a:defRPr kern="1200">
                <a:solidFill>
                  <a:schemeClr val="tx1"/>
                </a:solidFill>
                <a:latin typeface="Arial" pitchFamily="34" charset="0"/>
                <a:ea typeface="宋体" pitchFamily="2" charset="-122"/>
                <a:cs typeface="+mn-cs"/>
              </a:defRPr>
            </a:lvl6pPr>
            <a:lvl7pPr marL="2743024" algn="l" defTabSz="914342" rtl="0" eaLnBrk="1" latinLnBrk="0" hangingPunct="1">
              <a:defRPr kern="1200">
                <a:solidFill>
                  <a:schemeClr val="tx1"/>
                </a:solidFill>
                <a:latin typeface="Arial" pitchFamily="34" charset="0"/>
                <a:ea typeface="宋体" pitchFamily="2" charset="-122"/>
                <a:cs typeface="+mn-cs"/>
              </a:defRPr>
            </a:lvl7pPr>
            <a:lvl8pPr marL="3200195" algn="l" defTabSz="914342" rtl="0" eaLnBrk="1" latinLnBrk="0" hangingPunct="1">
              <a:defRPr kern="1200">
                <a:solidFill>
                  <a:schemeClr val="tx1"/>
                </a:solidFill>
                <a:latin typeface="Arial" pitchFamily="34" charset="0"/>
                <a:ea typeface="宋体" pitchFamily="2" charset="-122"/>
                <a:cs typeface="+mn-cs"/>
              </a:defRPr>
            </a:lvl8pPr>
            <a:lvl9pPr marL="3657366" algn="l" defTabSz="914342" rtl="0" eaLnBrk="1" latinLnBrk="0" hangingPunct="1">
              <a:defRPr kern="1200">
                <a:solidFill>
                  <a:schemeClr val="tx1"/>
                </a:solidFill>
                <a:latin typeface="Arial" pitchFamily="34" charset="0"/>
                <a:ea typeface="宋体" pitchFamily="2" charset="-122"/>
                <a:cs typeface="+mn-cs"/>
              </a:defRPr>
            </a:lvl9pPr>
          </a:lstStyle>
          <a:p>
            <a:fld id="{97D24EFA-B49B-4FD7-819D-E4EC53762E7A}" type="slidenum">
              <a:rPr lang="zh-CN" altLang="en-US" smtClean="0">
                <a:solidFill>
                  <a:prstClr val="black">
                    <a:tint val="75000"/>
                  </a:prstClr>
                </a:solidFill>
              </a:rPr>
              <a:pPr/>
              <a:t>34</a:t>
            </a:fld>
            <a:endParaRPr lang="zh-CN" altLang="en-US">
              <a:solidFill>
                <a:prstClr val="black">
                  <a:tint val="75000"/>
                </a:prstClr>
              </a:solidFill>
            </a:endParaRPr>
          </a:p>
        </p:txBody>
      </p:sp>
      <p:pic>
        <p:nvPicPr>
          <p:cNvPr id="7" name="Picture 2" descr="C:\Users\lenovo\Downloads\HIRAS-O-B-ARMS_20190516214508翁老师提供.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268760"/>
            <a:ext cx="6858001" cy="24511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9552" y="1124744"/>
            <a:ext cx="5160452" cy="369332"/>
          </a:xfrm>
          <a:prstGeom prst="rect">
            <a:avLst/>
          </a:prstGeom>
          <a:noFill/>
        </p:spPr>
        <p:txBody>
          <a:bodyPr wrap="none" rtlCol="0">
            <a:spAutoFit/>
          </a:bodyPr>
          <a:lstStyle/>
          <a:p>
            <a:r>
              <a:rPr lang="en-US" altLang="zh-CN" dirty="0" smtClean="0"/>
              <a:t>O-B using Chinese ARM </a:t>
            </a:r>
            <a:r>
              <a:rPr lang="en-US" altLang="zh-CN" dirty="0" err="1" smtClean="0"/>
              <a:t>radiative</a:t>
            </a:r>
            <a:r>
              <a:rPr lang="en-US" altLang="zh-CN" dirty="0" smtClean="0"/>
              <a:t> transfer model</a:t>
            </a:r>
            <a:endParaRPr lang="zh-CN" altLang="en-US" dirty="0"/>
          </a:p>
        </p:txBody>
      </p:sp>
    </p:spTree>
    <p:extLst>
      <p:ext uri="{BB962C8B-B14F-4D97-AF65-F5344CB8AC3E}">
        <p14:creationId xmlns:p14="http://schemas.microsoft.com/office/powerpoint/2010/main" val="941096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9F9963CD-2DFC-437A-9035-ECC8431C7133}"/>
              </a:ext>
            </a:extLst>
          </p:cNvPr>
          <p:cNvGrpSpPr/>
          <p:nvPr/>
        </p:nvGrpSpPr>
        <p:grpSpPr>
          <a:xfrm>
            <a:off x="107504" y="1202056"/>
            <a:ext cx="6426714" cy="2875016"/>
            <a:chOff x="1775520" y="3828415"/>
            <a:chExt cx="9181020" cy="3029585"/>
          </a:xfrm>
        </p:grpSpPr>
        <p:grpSp>
          <p:nvGrpSpPr>
            <p:cNvPr id="9" name="组合 8">
              <a:extLst>
                <a:ext uri="{FF2B5EF4-FFF2-40B4-BE49-F238E27FC236}">
                  <a16:creationId xmlns:a16="http://schemas.microsoft.com/office/drawing/2014/main" xmlns="" id="{7B9FFE36-1DC9-4573-B6FC-1FE8894BBC40}"/>
                </a:ext>
              </a:extLst>
            </p:cNvPr>
            <p:cNvGrpSpPr/>
            <p:nvPr/>
          </p:nvGrpSpPr>
          <p:grpSpPr>
            <a:xfrm>
              <a:off x="1775520" y="3828415"/>
              <a:ext cx="9181020" cy="3029585"/>
              <a:chOff x="1264595" y="690664"/>
              <a:chExt cx="9212094" cy="2490280"/>
            </a:xfrm>
          </p:grpSpPr>
          <p:pic>
            <p:nvPicPr>
              <p:cNvPr id="2" name="图片 1">
                <a:extLst>
                  <a:ext uri="{FF2B5EF4-FFF2-40B4-BE49-F238E27FC236}">
                    <a16:creationId xmlns:a16="http://schemas.microsoft.com/office/drawing/2014/main" xmlns="" id="{92B9C464-1092-4B9B-8882-2324F8C1DB38}"/>
                  </a:ext>
                </a:extLst>
              </p:cNvPr>
              <p:cNvPicPr>
                <a:picLocks noChangeAspect="1"/>
              </p:cNvPicPr>
              <p:nvPr/>
            </p:nvPicPr>
            <p:blipFill rotWithShape="1">
              <a:blip r:embed="rId3"/>
              <a:srcRect l="10212" t="8510" r="14229" b="55178"/>
              <a:stretch/>
            </p:blipFill>
            <p:spPr>
              <a:xfrm>
                <a:off x="1264595" y="690664"/>
                <a:ext cx="9212094" cy="2490280"/>
              </a:xfrm>
              <a:prstGeom prst="rect">
                <a:avLst/>
              </a:prstGeom>
            </p:spPr>
          </p:pic>
          <p:sp>
            <p:nvSpPr>
              <p:cNvPr id="3" name="文本框 2">
                <a:extLst>
                  <a:ext uri="{FF2B5EF4-FFF2-40B4-BE49-F238E27FC236}">
                    <a16:creationId xmlns:a16="http://schemas.microsoft.com/office/drawing/2014/main" xmlns="" id="{EE37CDCD-40B4-4340-AE4D-7C847A7B7038}"/>
                  </a:ext>
                </a:extLst>
              </p:cNvPr>
              <p:cNvSpPr txBox="1"/>
              <p:nvPr/>
            </p:nvSpPr>
            <p:spPr>
              <a:xfrm>
                <a:off x="2441643" y="2422187"/>
                <a:ext cx="782532" cy="199942"/>
              </a:xfrm>
              <a:prstGeom prst="rect">
                <a:avLst/>
              </a:prstGeom>
              <a:noFill/>
            </p:spPr>
            <p:txBody>
              <a:bodyPr wrap="square" rtlCol="0">
                <a:spAutoFit/>
              </a:bodyPr>
              <a:lstStyle/>
              <a:p>
                <a:r>
                  <a:rPr lang="en-US" altLang="zh-CN" sz="900" b="1" dirty="0">
                    <a:solidFill>
                      <a:srgbClr val="FF0000"/>
                    </a:solidFill>
                    <a:cs typeface="Arial" panose="020B0604020202020204" pitchFamily="34" charset="0"/>
                  </a:rPr>
                  <a:t>CH25</a:t>
                </a:r>
                <a:endParaRPr lang="zh-CN" altLang="en-US" b="1" dirty="0">
                  <a:solidFill>
                    <a:srgbClr val="FF0000"/>
                  </a:solidFill>
                  <a:cs typeface="Arial" panose="020B0604020202020204" pitchFamily="34" charset="0"/>
                </a:endParaRPr>
              </a:p>
            </p:txBody>
          </p:sp>
          <p:sp>
            <p:nvSpPr>
              <p:cNvPr id="4" name="文本框 3">
                <a:extLst>
                  <a:ext uri="{FF2B5EF4-FFF2-40B4-BE49-F238E27FC236}">
                    <a16:creationId xmlns:a16="http://schemas.microsoft.com/office/drawing/2014/main" xmlns="" id="{86F42373-4A98-4CB2-B9BE-0372907AB530}"/>
                  </a:ext>
                </a:extLst>
              </p:cNvPr>
              <p:cNvSpPr txBox="1"/>
              <p:nvPr/>
            </p:nvSpPr>
            <p:spPr>
              <a:xfrm>
                <a:off x="3015574" y="2418944"/>
                <a:ext cx="782532" cy="199942"/>
              </a:xfrm>
              <a:prstGeom prst="rect">
                <a:avLst/>
              </a:prstGeom>
              <a:noFill/>
            </p:spPr>
            <p:txBody>
              <a:bodyPr wrap="square" rtlCol="0">
                <a:spAutoFit/>
              </a:bodyPr>
              <a:lstStyle/>
              <a:p>
                <a:r>
                  <a:rPr lang="en-US" altLang="zh-CN" sz="900" b="1" dirty="0">
                    <a:solidFill>
                      <a:srgbClr val="FF0000"/>
                    </a:solidFill>
                    <a:cs typeface="Arial" panose="020B0604020202020204" pitchFamily="34" charset="0"/>
                  </a:rPr>
                  <a:t>CH24</a:t>
                </a:r>
                <a:endParaRPr lang="zh-CN" altLang="en-US" b="1" dirty="0">
                  <a:solidFill>
                    <a:srgbClr val="FF0000"/>
                  </a:solidFill>
                  <a:cs typeface="Arial" panose="020B0604020202020204" pitchFamily="34" charset="0"/>
                </a:endParaRPr>
              </a:p>
            </p:txBody>
          </p:sp>
          <p:sp>
            <p:nvSpPr>
              <p:cNvPr id="5" name="文本框 4">
                <a:extLst>
                  <a:ext uri="{FF2B5EF4-FFF2-40B4-BE49-F238E27FC236}">
                    <a16:creationId xmlns:a16="http://schemas.microsoft.com/office/drawing/2014/main" xmlns="" id="{A8B17CA5-26B8-4890-BD70-29B79588A4F3}"/>
                  </a:ext>
                </a:extLst>
              </p:cNvPr>
              <p:cNvSpPr txBox="1"/>
              <p:nvPr/>
            </p:nvSpPr>
            <p:spPr>
              <a:xfrm>
                <a:off x="3628416" y="2418943"/>
                <a:ext cx="782532" cy="199942"/>
              </a:xfrm>
              <a:prstGeom prst="rect">
                <a:avLst/>
              </a:prstGeom>
              <a:noFill/>
            </p:spPr>
            <p:txBody>
              <a:bodyPr wrap="square" rtlCol="0">
                <a:spAutoFit/>
              </a:bodyPr>
              <a:lstStyle/>
              <a:p>
                <a:r>
                  <a:rPr lang="en-US" altLang="zh-CN" sz="900" b="1" dirty="0">
                    <a:cs typeface="Arial" panose="020B0604020202020204" pitchFamily="34" charset="0"/>
                  </a:rPr>
                  <a:t>CH23</a:t>
                </a:r>
                <a:endParaRPr lang="zh-CN" altLang="en-US" b="1" dirty="0">
                  <a:latin typeface="Arial" panose="020B0604020202020204" pitchFamily="34" charset="0"/>
                  <a:cs typeface="Arial" panose="020B0604020202020204" pitchFamily="34" charset="0"/>
                </a:endParaRPr>
              </a:p>
            </p:txBody>
          </p:sp>
          <p:sp>
            <p:nvSpPr>
              <p:cNvPr id="6" name="文本框 5">
                <a:extLst>
                  <a:ext uri="{FF2B5EF4-FFF2-40B4-BE49-F238E27FC236}">
                    <a16:creationId xmlns:a16="http://schemas.microsoft.com/office/drawing/2014/main" xmlns="" id="{2132C44E-31BB-4CED-8C0E-AAF708201686}"/>
                  </a:ext>
                </a:extLst>
              </p:cNvPr>
              <p:cNvSpPr txBox="1"/>
              <p:nvPr/>
            </p:nvSpPr>
            <p:spPr>
              <a:xfrm>
                <a:off x="4335293" y="2418943"/>
                <a:ext cx="782532" cy="199942"/>
              </a:xfrm>
              <a:prstGeom prst="rect">
                <a:avLst/>
              </a:prstGeom>
              <a:noFill/>
            </p:spPr>
            <p:txBody>
              <a:bodyPr wrap="square" rtlCol="0">
                <a:spAutoFit/>
              </a:bodyPr>
              <a:lstStyle/>
              <a:p>
                <a:r>
                  <a:rPr lang="en-US" altLang="zh-CN" sz="900" b="1" dirty="0">
                    <a:solidFill>
                      <a:srgbClr val="FF0000"/>
                    </a:solidFill>
                    <a:cs typeface="Arial" panose="020B0604020202020204" pitchFamily="34" charset="0"/>
                  </a:rPr>
                  <a:t>CH22</a:t>
                </a:r>
                <a:endParaRPr lang="zh-CN" altLang="en-US" b="1" dirty="0">
                  <a:solidFill>
                    <a:srgbClr val="FF0000"/>
                  </a:solidFill>
                  <a:cs typeface="Arial" panose="020B0604020202020204" pitchFamily="34" charset="0"/>
                </a:endParaRPr>
              </a:p>
            </p:txBody>
          </p:sp>
          <p:sp>
            <p:nvSpPr>
              <p:cNvPr id="7" name="文本框 6">
                <a:extLst>
                  <a:ext uri="{FF2B5EF4-FFF2-40B4-BE49-F238E27FC236}">
                    <a16:creationId xmlns:a16="http://schemas.microsoft.com/office/drawing/2014/main" xmlns="" id="{2521312E-333A-4C22-B7D8-A133990A056C}"/>
                  </a:ext>
                </a:extLst>
              </p:cNvPr>
              <p:cNvSpPr txBox="1"/>
              <p:nvPr/>
            </p:nvSpPr>
            <p:spPr>
              <a:xfrm>
                <a:off x="7702688" y="2418943"/>
                <a:ext cx="782532" cy="199942"/>
              </a:xfrm>
              <a:prstGeom prst="rect">
                <a:avLst/>
              </a:prstGeom>
              <a:noFill/>
            </p:spPr>
            <p:txBody>
              <a:bodyPr wrap="square" rtlCol="0">
                <a:spAutoFit/>
              </a:bodyPr>
              <a:lstStyle/>
              <a:p>
                <a:r>
                  <a:rPr lang="en-US" altLang="zh-CN" sz="900" b="1" dirty="0">
                    <a:solidFill>
                      <a:srgbClr val="FF0000"/>
                    </a:solidFill>
                    <a:cs typeface="Arial" panose="020B0604020202020204" pitchFamily="34" charset="0"/>
                  </a:rPr>
                  <a:t>CH21</a:t>
                </a:r>
                <a:endParaRPr lang="zh-CN" altLang="en-US" b="1" dirty="0">
                  <a:solidFill>
                    <a:srgbClr val="FF0000"/>
                  </a:solidFill>
                  <a:cs typeface="Arial" panose="020B0604020202020204" pitchFamily="34" charset="0"/>
                </a:endParaRPr>
              </a:p>
            </p:txBody>
          </p:sp>
          <p:sp>
            <p:nvSpPr>
              <p:cNvPr id="8" name="文本框 7">
                <a:extLst>
                  <a:ext uri="{FF2B5EF4-FFF2-40B4-BE49-F238E27FC236}">
                    <a16:creationId xmlns:a16="http://schemas.microsoft.com/office/drawing/2014/main" xmlns="" id="{D3E725DE-5C1D-433C-9861-AFA458B6CCD7}"/>
                  </a:ext>
                </a:extLst>
              </p:cNvPr>
              <p:cNvSpPr txBox="1"/>
              <p:nvPr/>
            </p:nvSpPr>
            <p:spPr>
              <a:xfrm>
                <a:off x="8420910" y="2418943"/>
                <a:ext cx="782532" cy="199942"/>
              </a:xfrm>
              <a:prstGeom prst="rect">
                <a:avLst/>
              </a:prstGeom>
              <a:noFill/>
            </p:spPr>
            <p:txBody>
              <a:bodyPr wrap="square" rtlCol="0">
                <a:spAutoFit/>
              </a:bodyPr>
              <a:lstStyle/>
              <a:p>
                <a:r>
                  <a:rPr lang="en-US" altLang="zh-CN" sz="900" b="1" dirty="0">
                    <a:cs typeface="Arial" panose="020B0604020202020204" pitchFamily="34" charset="0"/>
                  </a:rPr>
                  <a:t>CH20</a:t>
                </a:r>
                <a:endParaRPr lang="zh-CN" altLang="en-US" b="1" dirty="0">
                  <a:latin typeface="Arial" panose="020B0604020202020204" pitchFamily="34" charset="0"/>
                  <a:cs typeface="Arial" panose="020B0604020202020204" pitchFamily="34" charset="0"/>
                </a:endParaRPr>
              </a:p>
            </p:txBody>
          </p:sp>
        </p:grpSp>
        <p:sp>
          <p:nvSpPr>
            <p:cNvPr id="10" name="文本框 9">
              <a:extLst>
                <a:ext uri="{FF2B5EF4-FFF2-40B4-BE49-F238E27FC236}">
                  <a16:creationId xmlns:a16="http://schemas.microsoft.com/office/drawing/2014/main" xmlns="" id="{FF3F542F-2F5C-4C60-88EE-2E7553BFAB33}"/>
                </a:ext>
              </a:extLst>
            </p:cNvPr>
            <p:cNvSpPr txBox="1"/>
            <p:nvPr/>
          </p:nvSpPr>
          <p:spPr>
            <a:xfrm>
              <a:off x="5426884" y="4295914"/>
              <a:ext cx="1271410" cy="389188"/>
            </a:xfrm>
            <a:prstGeom prst="rect">
              <a:avLst/>
            </a:prstGeom>
            <a:noFill/>
          </p:spPr>
          <p:txBody>
            <a:bodyPr wrap="none" rtlCol="0">
              <a:spAutoFit/>
            </a:bodyPr>
            <a:lstStyle/>
            <a:p>
              <a:r>
                <a:rPr lang="en-US" altLang="zh-CN" dirty="0">
                  <a:solidFill>
                    <a:srgbClr val="FF0000"/>
                  </a:solidFill>
                </a:rPr>
                <a:t>HIRAS</a:t>
              </a:r>
              <a:endParaRPr lang="zh-CN" altLang="en-US" dirty="0">
                <a:solidFill>
                  <a:srgbClr val="FF0000"/>
                </a:solidFill>
              </a:endParaRPr>
            </a:p>
          </p:txBody>
        </p:sp>
      </p:grpSp>
      <p:graphicFrame>
        <p:nvGraphicFramePr>
          <p:cNvPr id="11" name="表格 10">
            <a:extLst>
              <a:ext uri="{FF2B5EF4-FFF2-40B4-BE49-F238E27FC236}">
                <a16:creationId xmlns:a16="http://schemas.microsoft.com/office/drawing/2014/main" xmlns="" id="{9829DE1C-A575-419C-9269-D626DDCB4A80}"/>
              </a:ext>
            </a:extLst>
          </p:cNvPr>
          <p:cNvGraphicFramePr>
            <a:graphicFrameLocks noGrp="1"/>
          </p:cNvGraphicFramePr>
          <p:nvPr>
            <p:extLst>
              <p:ext uri="{D42A27DB-BD31-4B8C-83A1-F6EECF244321}">
                <p14:modId xmlns:p14="http://schemas.microsoft.com/office/powerpoint/2010/main" val="3980417711"/>
              </p:ext>
            </p:extLst>
          </p:nvPr>
        </p:nvGraphicFramePr>
        <p:xfrm>
          <a:off x="466157" y="4509120"/>
          <a:ext cx="4584484" cy="2164860"/>
        </p:xfrm>
        <a:graphic>
          <a:graphicData uri="http://schemas.openxmlformats.org/drawingml/2006/table">
            <a:tbl>
              <a:tblPr firstRow="1" bandRow="1">
                <a:tableStyleId>{93296810-A885-4BE3-A3E7-6D5BEEA58F35}</a:tableStyleId>
              </a:tblPr>
              <a:tblGrid>
                <a:gridCol w="768060">
                  <a:extLst>
                    <a:ext uri="{9D8B030D-6E8A-4147-A177-3AD203B41FA5}">
                      <a16:colId xmlns:a16="http://schemas.microsoft.com/office/drawing/2014/main" xmlns="" val="3652654780"/>
                    </a:ext>
                  </a:extLst>
                </a:gridCol>
                <a:gridCol w="720080">
                  <a:extLst>
                    <a:ext uri="{9D8B030D-6E8A-4147-A177-3AD203B41FA5}">
                      <a16:colId xmlns:a16="http://schemas.microsoft.com/office/drawing/2014/main" xmlns="" val="2473320602"/>
                    </a:ext>
                  </a:extLst>
                </a:gridCol>
                <a:gridCol w="684018">
                  <a:extLst>
                    <a:ext uri="{9D8B030D-6E8A-4147-A177-3AD203B41FA5}">
                      <a16:colId xmlns:a16="http://schemas.microsoft.com/office/drawing/2014/main" xmlns="" val="4010159554"/>
                    </a:ext>
                  </a:extLst>
                </a:gridCol>
                <a:gridCol w="972166">
                  <a:extLst>
                    <a:ext uri="{9D8B030D-6E8A-4147-A177-3AD203B41FA5}">
                      <a16:colId xmlns:a16="http://schemas.microsoft.com/office/drawing/2014/main" xmlns="" val="192309355"/>
                    </a:ext>
                  </a:extLst>
                </a:gridCol>
                <a:gridCol w="1440160">
                  <a:extLst>
                    <a:ext uri="{9D8B030D-6E8A-4147-A177-3AD203B41FA5}">
                      <a16:colId xmlns:a16="http://schemas.microsoft.com/office/drawing/2014/main" xmlns="" val="1435222338"/>
                    </a:ext>
                  </a:extLst>
                </a:gridCol>
              </a:tblGrid>
              <a:tr h="246840">
                <a:tc rowSpan="2">
                  <a:txBody>
                    <a:bodyPr/>
                    <a:lstStyle/>
                    <a:p>
                      <a:pPr algn="ctr"/>
                      <a:r>
                        <a:rPr lang="en-US" altLang="zh-CN" sz="1200" dirty="0">
                          <a:latin typeface="Arial" panose="020B0604020202020204" pitchFamily="34" charset="0"/>
                          <a:cs typeface="Arial" panose="020B0604020202020204" pitchFamily="34" charset="0"/>
                        </a:rPr>
                        <a:t>IR Band</a:t>
                      </a:r>
                      <a:endParaRPr lang="zh-CN" altLang="en-US" sz="1200" dirty="0">
                        <a:latin typeface="Arial" panose="020B0604020202020204" pitchFamily="34" charset="0"/>
                        <a:cs typeface="Arial" panose="020B0604020202020204" pitchFamily="34" charset="0"/>
                      </a:endParaRPr>
                    </a:p>
                  </a:txBody>
                  <a:tcPr marL="51435" marR="51435" marT="34290" marB="34290" anchor="ctr"/>
                </a:tc>
                <a:tc gridSpan="3">
                  <a:txBody>
                    <a:bodyPr/>
                    <a:lstStyle/>
                    <a:p>
                      <a:pPr algn="ctr"/>
                      <a:r>
                        <a:rPr lang="en-US" altLang="zh-CN" sz="1200" dirty="0">
                          <a:latin typeface="Arial" panose="020B0604020202020204" pitchFamily="34" charset="0"/>
                          <a:cs typeface="Arial" panose="020B0604020202020204" pitchFamily="34" charset="0"/>
                        </a:rPr>
                        <a:t>MERSI</a:t>
                      </a:r>
                      <a:endParaRPr lang="zh-CN" altLang="en-US" sz="1200" dirty="0">
                        <a:latin typeface="Arial" panose="020B0604020202020204" pitchFamily="34" charset="0"/>
                        <a:cs typeface="Arial" panose="020B0604020202020204" pitchFamily="34" charset="0"/>
                      </a:endParaRPr>
                    </a:p>
                  </a:txBody>
                  <a:tcPr marL="51435" marR="51435" marT="34290" marB="34290" anchor="ctr"/>
                </a:tc>
                <a:tc hMerge="1">
                  <a:txBody>
                    <a:bodyPr/>
                    <a:lstStyle/>
                    <a:p>
                      <a:endParaRPr lang="zh-CN" altLang="en-US" sz="1600" dirty="0"/>
                    </a:p>
                  </a:txBody>
                  <a:tcPr marL="68580" marR="68580" marT="34290" marB="34290"/>
                </a:tc>
                <a:tc hMerge="1">
                  <a:txBody>
                    <a:bodyPr/>
                    <a:lstStyle/>
                    <a:p>
                      <a:pPr algn="ctr"/>
                      <a:endParaRPr lang="zh-CN" altLang="en-US" sz="1600" dirty="0"/>
                    </a:p>
                  </a:txBody>
                  <a:tcPr marL="68580" marR="68580" marT="34290" marB="34290" anchor="ctr"/>
                </a:tc>
                <a:tc rowSpan="2">
                  <a:txBody>
                    <a:bodyPr/>
                    <a:lstStyle/>
                    <a:p>
                      <a:pPr algn="ctr"/>
                      <a:r>
                        <a:rPr lang="en-US" altLang="zh-CN" sz="1200" dirty="0">
                          <a:latin typeface="Arial" panose="020B0604020202020204" pitchFamily="34" charset="0"/>
                          <a:cs typeface="Arial" panose="020B0604020202020204" pitchFamily="34" charset="0"/>
                        </a:rPr>
                        <a:t>HIRAS(cm-1)</a:t>
                      </a:r>
                      <a:endParaRPr lang="zh-CN" altLang="en-US" sz="1200" dirty="0">
                        <a:latin typeface="Arial" panose="020B0604020202020204" pitchFamily="34" charset="0"/>
                        <a:cs typeface="Arial" panose="020B0604020202020204" pitchFamily="34" charset="0"/>
                      </a:endParaRPr>
                    </a:p>
                  </a:txBody>
                  <a:tcPr marL="51435" marR="51435" marT="34290" marB="34290" anchor="ctr"/>
                </a:tc>
                <a:extLst>
                  <a:ext uri="{0D108BD9-81ED-4DB2-BD59-A6C34878D82A}">
                    <a16:rowId xmlns:a16="http://schemas.microsoft.com/office/drawing/2014/main" xmlns="" val="3977120966"/>
                  </a:ext>
                </a:extLst>
              </a:tr>
              <a:tr h="180588">
                <a:tc vMerge="1">
                  <a:txBody>
                    <a:bodyPr/>
                    <a:lstStyle/>
                    <a:p>
                      <a:endParaRPr lang="zh-CN" altLang="en-US"/>
                    </a:p>
                  </a:txBody>
                  <a:tcPr/>
                </a:tc>
                <a:tc>
                  <a:txBody>
                    <a:bodyPr/>
                    <a:lstStyle/>
                    <a:p>
                      <a:pPr algn="ctr"/>
                      <a:r>
                        <a:rPr lang="en-US" altLang="zh-CN" sz="1200" dirty="0" smtClean="0">
                          <a:latin typeface="Arial" panose="020B0604020202020204" pitchFamily="34" charset="0"/>
                          <a:cs typeface="Arial" panose="020B0604020202020204" pitchFamily="34" charset="0"/>
                        </a:rPr>
                        <a:t>(Cm-1</a:t>
                      </a:r>
                      <a:r>
                        <a:rPr lang="en-US" altLang="zh-CN" sz="1200" dirty="0">
                          <a:latin typeface="Arial" panose="020B0604020202020204" pitchFamily="34" charset="0"/>
                          <a:cs typeface="Arial" panose="020B0604020202020204" pitchFamily="34" charset="0"/>
                        </a:rPr>
                        <a:t>)</a:t>
                      </a:r>
                      <a:endParaRPr lang="zh-CN" altLang="en-US" sz="1200" dirty="0">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a:latin typeface="Arial" panose="020B0604020202020204" pitchFamily="34" charset="0"/>
                          <a:cs typeface="Arial" panose="020B0604020202020204" pitchFamily="34" charset="0"/>
                        </a:rPr>
                        <a:t>(</a:t>
                      </a:r>
                      <a:r>
                        <a:rPr lang="el-GR" altLang="zh-CN" sz="1200" dirty="0">
                          <a:latin typeface="Arial" panose="020B0604020202020204" pitchFamily="34" charset="0"/>
                          <a:cs typeface="Arial" panose="020B0604020202020204" pitchFamily="34" charset="0"/>
                        </a:rPr>
                        <a:t>μ</a:t>
                      </a:r>
                      <a:r>
                        <a:rPr lang="en-US" altLang="zh-CN" sz="1200" dirty="0">
                          <a:latin typeface="Arial" panose="020B0604020202020204" pitchFamily="34" charset="0"/>
                          <a:cs typeface="Arial" panose="020B0604020202020204" pitchFamily="34" charset="0"/>
                        </a:rPr>
                        <a:t>m)</a:t>
                      </a:r>
                      <a:endParaRPr lang="zh-CN" altLang="en-US" sz="1400" dirty="0">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smtClean="0">
                          <a:latin typeface="Arial" panose="020B0604020202020204" pitchFamily="34" charset="0"/>
                          <a:cs typeface="Arial" panose="020B0604020202020204" pitchFamily="34" charset="0"/>
                        </a:rPr>
                        <a:t> IFOV</a:t>
                      </a:r>
                      <a:r>
                        <a:rPr lang="en-US" altLang="zh-CN" sz="1400" dirty="0" smtClean="0">
                          <a:latin typeface="Arial" panose="020B0604020202020204" pitchFamily="34" charset="0"/>
                          <a:cs typeface="Arial" panose="020B0604020202020204" pitchFamily="34" charset="0"/>
                        </a:rPr>
                        <a:t>(m</a:t>
                      </a:r>
                      <a:r>
                        <a:rPr lang="en-US" altLang="zh-CN" sz="1400" dirty="0">
                          <a:latin typeface="Arial" panose="020B0604020202020204" pitchFamily="34" charset="0"/>
                          <a:cs typeface="Arial" panose="020B0604020202020204" pitchFamily="34" charset="0"/>
                        </a:rPr>
                        <a:t>)</a:t>
                      </a:r>
                      <a:endParaRPr lang="zh-CN" altLang="en-US" sz="1400" dirty="0">
                        <a:latin typeface="Arial" panose="020B0604020202020204" pitchFamily="34" charset="0"/>
                        <a:cs typeface="Arial" panose="020B0604020202020204" pitchFamily="34" charset="0"/>
                      </a:endParaRPr>
                    </a:p>
                  </a:txBody>
                  <a:tcPr marL="51435" marR="51435" marT="34290" marB="34290" anchor="ctr"/>
                </a:tc>
                <a:tc vMerge="1">
                  <a:txBody>
                    <a:bodyPr/>
                    <a:lstStyle/>
                    <a:p>
                      <a:endParaRPr lang="zh-CN" altLang="en-US"/>
                    </a:p>
                  </a:txBody>
                  <a:tcPr/>
                </a:tc>
                <a:extLst>
                  <a:ext uri="{0D108BD9-81ED-4DB2-BD59-A6C34878D82A}">
                    <a16:rowId xmlns:a16="http://schemas.microsoft.com/office/drawing/2014/main" xmlns="" val="1726168065"/>
                  </a:ext>
                </a:extLst>
              </a:tr>
              <a:tr h="292360">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CH25</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833.33</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12.0</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250</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rowSpan="2">
                  <a:txBody>
                    <a:bodyPr/>
                    <a:lstStyle/>
                    <a:p>
                      <a:pPr algn="ctr"/>
                      <a:r>
                        <a:rPr lang="en-US" altLang="zh-CN" sz="1200" b="1" dirty="0">
                          <a:solidFill>
                            <a:srgbClr val="0000FF"/>
                          </a:solidFill>
                          <a:latin typeface="Arial" panose="020B0604020202020204" pitchFamily="34" charset="0"/>
                          <a:cs typeface="Arial" panose="020B0604020202020204" pitchFamily="34" charset="0"/>
                        </a:rPr>
                        <a:t>650-1135 (LW)</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extLst>
                  <a:ext uri="{0D108BD9-81ED-4DB2-BD59-A6C34878D82A}">
                    <a16:rowId xmlns:a16="http://schemas.microsoft.com/office/drawing/2014/main" xmlns="" val="1342606612"/>
                  </a:ext>
                </a:extLst>
              </a:tr>
              <a:tr h="292360">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CH24</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smtClean="0">
                          <a:solidFill>
                            <a:srgbClr val="0000FF"/>
                          </a:solidFill>
                          <a:latin typeface="Arial" panose="020B0604020202020204" pitchFamily="34" charset="0"/>
                          <a:cs typeface="Arial" panose="020B0604020202020204" pitchFamily="34" charset="0"/>
                        </a:rPr>
                        <a:t>925.93</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10.8</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250</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vMerge="1">
                  <a:txBody>
                    <a:bodyPr/>
                    <a:lstStyle/>
                    <a:p>
                      <a:endParaRPr lang="zh-CN" altLang="en-US" sz="1400" dirty="0"/>
                    </a:p>
                  </a:txBody>
                  <a:tcPr marL="68580" marR="68580" marT="34290" marB="34290"/>
                </a:tc>
                <a:extLst>
                  <a:ext uri="{0D108BD9-81ED-4DB2-BD59-A6C34878D82A}">
                    <a16:rowId xmlns:a16="http://schemas.microsoft.com/office/drawing/2014/main" xmlns="" val="874738352"/>
                  </a:ext>
                </a:extLst>
              </a:tr>
              <a:tr h="248837">
                <a:tc>
                  <a:txBody>
                    <a:bodyPr/>
                    <a:lstStyle/>
                    <a:p>
                      <a:pPr algn="ctr"/>
                      <a:r>
                        <a:rPr lang="en-US" altLang="zh-CN" sz="1200" dirty="0">
                          <a:latin typeface="Arial" panose="020B0604020202020204" pitchFamily="34" charset="0"/>
                          <a:cs typeface="Arial" panose="020B0604020202020204" pitchFamily="34" charset="0"/>
                        </a:rPr>
                        <a:t>CH23</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smtClean="0">
                          <a:latin typeface="Arial" panose="020B0604020202020204" pitchFamily="34" charset="0"/>
                          <a:cs typeface="Arial" panose="020B0604020202020204" pitchFamily="34" charset="0"/>
                        </a:rPr>
                        <a:t>1169.59</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a:latin typeface="Arial" panose="020B0604020202020204" pitchFamily="34" charset="0"/>
                          <a:cs typeface="Arial" panose="020B0604020202020204" pitchFamily="34" charset="0"/>
                        </a:rPr>
                        <a:t>8.55</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1000</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endParaRPr lang="zh-CN" altLang="en-US" sz="1200" dirty="0">
                        <a:solidFill>
                          <a:srgbClr val="FF0000"/>
                        </a:solidFill>
                        <a:latin typeface="Arial" panose="020B0604020202020204" pitchFamily="34" charset="0"/>
                        <a:cs typeface="Arial" panose="020B0604020202020204" pitchFamily="34" charset="0"/>
                      </a:endParaRPr>
                    </a:p>
                  </a:txBody>
                  <a:tcPr marL="51435" marR="51435" marT="34290" marB="34290" anchor="ctr"/>
                </a:tc>
                <a:extLst>
                  <a:ext uri="{0D108BD9-81ED-4DB2-BD59-A6C34878D82A}">
                    <a16:rowId xmlns:a16="http://schemas.microsoft.com/office/drawing/2014/main" xmlns="" val="189231575"/>
                  </a:ext>
                </a:extLst>
              </a:tr>
              <a:tr h="292360">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CH22</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smtClean="0">
                          <a:solidFill>
                            <a:srgbClr val="0000FF"/>
                          </a:solidFill>
                          <a:latin typeface="Arial" panose="020B0604020202020204" pitchFamily="34" charset="0"/>
                          <a:cs typeface="Arial" panose="020B0604020202020204" pitchFamily="34" charset="0"/>
                        </a:rPr>
                        <a:t>1388.89</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7.2</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1000</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1210-1750 (MW)</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extLst>
                  <a:ext uri="{0D108BD9-81ED-4DB2-BD59-A6C34878D82A}">
                    <a16:rowId xmlns:a16="http://schemas.microsoft.com/office/drawing/2014/main" xmlns="" val="402825360"/>
                  </a:ext>
                </a:extLst>
              </a:tr>
              <a:tr h="209073">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CH21</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smtClean="0">
                          <a:solidFill>
                            <a:srgbClr val="0000FF"/>
                          </a:solidFill>
                          <a:latin typeface="Arial" panose="020B0604020202020204" pitchFamily="34" charset="0"/>
                          <a:cs typeface="Arial" panose="020B0604020202020204" pitchFamily="34" charset="0"/>
                        </a:rPr>
                        <a:t>2469.14</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4.05</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1000</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b="1" dirty="0">
                          <a:solidFill>
                            <a:srgbClr val="0000FF"/>
                          </a:solidFill>
                          <a:latin typeface="Arial" panose="020B0604020202020204" pitchFamily="34" charset="0"/>
                          <a:cs typeface="Arial" panose="020B0604020202020204" pitchFamily="34" charset="0"/>
                        </a:rPr>
                        <a:t>2155-2550 (SW)</a:t>
                      </a:r>
                      <a:endParaRPr lang="zh-CN" altLang="en-US" sz="1200" b="1" dirty="0">
                        <a:solidFill>
                          <a:srgbClr val="0000FF"/>
                        </a:solidFill>
                        <a:latin typeface="Arial" panose="020B0604020202020204" pitchFamily="34" charset="0"/>
                        <a:cs typeface="Arial" panose="020B0604020202020204" pitchFamily="34" charset="0"/>
                      </a:endParaRPr>
                    </a:p>
                  </a:txBody>
                  <a:tcPr marL="51435" marR="51435" marT="34290" marB="34290" anchor="ctr"/>
                </a:tc>
                <a:extLst>
                  <a:ext uri="{0D108BD9-81ED-4DB2-BD59-A6C34878D82A}">
                    <a16:rowId xmlns:a16="http://schemas.microsoft.com/office/drawing/2014/main" xmlns="" val="956315472"/>
                  </a:ext>
                </a:extLst>
              </a:tr>
              <a:tr h="245645">
                <a:tc>
                  <a:txBody>
                    <a:bodyPr/>
                    <a:lstStyle/>
                    <a:p>
                      <a:pPr algn="ctr"/>
                      <a:r>
                        <a:rPr lang="en-US" altLang="zh-CN" sz="1200" dirty="0">
                          <a:latin typeface="Arial" panose="020B0604020202020204" pitchFamily="34" charset="0"/>
                          <a:cs typeface="Arial" panose="020B0604020202020204" pitchFamily="34" charset="0"/>
                        </a:rPr>
                        <a:t>CH20</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smtClean="0">
                          <a:latin typeface="Arial" panose="020B0604020202020204" pitchFamily="34" charset="0"/>
                          <a:cs typeface="Arial" panose="020B0604020202020204" pitchFamily="34" charset="0"/>
                        </a:rPr>
                        <a:t>2631.58</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a:latin typeface="Arial" panose="020B0604020202020204" pitchFamily="34" charset="0"/>
                          <a:cs typeface="Arial" panose="020B0604020202020204" pitchFamily="34" charset="0"/>
                        </a:rPr>
                        <a:t>3.8</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r>
                        <a:rPr lang="en-US" altLang="zh-CN" sz="1200" dirty="0">
                          <a:solidFill>
                            <a:schemeClr val="tx1"/>
                          </a:solidFill>
                          <a:latin typeface="Arial" panose="020B0604020202020204" pitchFamily="34" charset="0"/>
                          <a:cs typeface="Arial" panose="020B0604020202020204" pitchFamily="34" charset="0"/>
                        </a:rPr>
                        <a:t>1000</a:t>
                      </a:r>
                      <a:endParaRPr lang="zh-CN" altLang="en-US" sz="1200" dirty="0">
                        <a:solidFill>
                          <a:schemeClr val="tx1"/>
                        </a:solidFill>
                        <a:latin typeface="Arial" panose="020B0604020202020204" pitchFamily="34" charset="0"/>
                        <a:cs typeface="Arial" panose="020B0604020202020204" pitchFamily="34" charset="0"/>
                      </a:endParaRPr>
                    </a:p>
                  </a:txBody>
                  <a:tcPr marL="51435" marR="51435" marT="34290" marB="34290" anchor="ctr"/>
                </a:tc>
                <a:tc>
                  <a:txBody>
                    <a:bodyPr/>
                    <a:lstStyle/>
                    <a:p>
                      <a:pPr algn="ctr"/>
                      <a:endParaRPr lang="zh-CN" altLang="en-US" sz="1200" dirty="0">
                        <a:solidFill>
                          <a:srgbClr val="FF0000"/>
                        </a:solidFill>
                        <a:latin typeface="Arial" panose="020B0604020202020204" pitchFamily="34" charset="0"/>
                        <a:cs typeface="Arial" panose="020B0604020202020204" pitchFamily="34" charset="0"/>
                      </a:endParaRPr>
                    </a:p>
                  </a:txBody>
                  <a:tcPr marL="51435" marR="51435" marT="34290" marB="34290" anchor="ctr"/>
                </a:tc>
                <a:extLst>
                  <a:ext uri="{0D108BD9-81ED-4DB2-BD59-A6C34878D82A}">
                    <a16:rowId xmlns:a16="http://schemas.microsoft.com/office/drawing/2014/main" xmlns="" val="1088047619"/>
                  </a:ext>
                </a:extLst>
              </a:tr>
            </a:tbl>
          </a:graphicData>
        </a:graphic>
      </p:graphicFrame>
      <p:sp>
        <p:nvSpPr>
          <p:cNvPr id="13" name="文本框 12">
            <a:extLst>
              <a:ext uri="{FF2B5EF4-FFF2-40B4-BE49-F238E27FC236}">
                <a16:creationId xmlns:a16="http://schemas.microsoft.com/office/drawing/2014/main" xmlns="" id="{866191CD-70BB-4B22-BDB2-64B063D2000A}"/>
              </a:ext>
            </a:extLst>
          </p:cNvPr>
          <p:cNvSpPr txBox="1"/>
          <p:nvPr/>
        </p:nvSpPr>
        <p:spPr>
          <a:xfrm>
            <a:off x="6771271" y="1475260"/>
            <a:ext cx="2257028" cy="1831271"/>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4 bands are fully covered by HIRAS,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2 LW 1 MW, 1 SW;</a:t>
            </a:r>
          </a:p>
          <a:p>
            <a:pPr marL="285750" indent="-285750">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2 bands in spectral gap; </a:t>
            </a:r>
          </a:p>
        </p:txBody>
      </p:sp>
      <p:pic>
        <p:nvPicPr>
          <p:cNvPr id="18" name="图片 17" descr="视场.JPG">
            <a:extLst>
              <a:ext uri="{FF2B5EF4-FFF2-40B4-BE49-F238E27FC236}">
                <a16:creationId xmlns:a16="http://schemas.microsoft.com/office/drawing/2014/main" xmlns="" id="{A1E88184-9C49-462E-ACA2-E20A3F62A7DC}"/>
              </a:ext>
            </a:extLst>
          </p:cNvPr>
          <p:cNvPicPr/>
          <p:nvPr/>
        </p:nvPicPr>
        <p:blipFill>
          <a:blip r:embed="rId4" cstate="print"/>
          <a:srcRect/>
          <a:stretch>
            <a:fillRect/>
          </a:stretch>
        </p:blipFill>
        <p:spPr bwMode="auto">
          <a:xfrm>
            <a:off x="5509877" y="4581128"/>
            <a:ext cx="3498047" cy="2160241"/>
          </a:xfrm>
          <a:prstGeom prst="rect">
            <a:avLst/>
          </a:prstGeom>
          <a:noFill/>
          <a:ln w="9525">
            <a:noFill/>
            <a:miter lim="800000"/>
            <a:headEnd/>
            <a:tailEnd/>
          </a:ln>
        </p:spPr>
      </p:pic>
      <p:sp>
        <p:nvSpPr>
          <p:cNvPr id="17" name="矩形 16">
            <a:extLst>
              <a:ext uri="{FF2B5EF4-FFF2-40B4-BE49-F238E27FC236}">
                <a16:creationId xmlns:a16="http://schemas.microsoft.com/office/drawing/2014/main" xmlns="" id="{B893CAC8-0A4A-47C9-AA7A-81DD0B410F7C}"/>
              </a:ext>
            </a:extLst>
          </p:cNvPr>
          <p:cNvSpPr/>
          <p:nvPr/>
        </p:nvSpPr>
        <p:spPr>
          <a:xfrm>
            <a:off x="1902126" y="1459543"/>
            <a:ext cx="175499" cy="2093129"/>
          </a:xfrm>
          <a:prstGeom prst="rect">
            <a:avLst/>
          </a:prstGeom>
          <a:solidFill>
            <a:schemeClr val="bg1">
              <a:lumMod val="7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xmlns="" id="{B1C58213-67AB-4D45-BE1B-33A4A7DFC5AC}"/>
              </a:ext>
            </a:extLst>
          </p:cNvPr>
          <p:cNvSpPr/>
          <p:nvPr/>
        </p:nvSpPr>
        <p:spPr>
          <a:xfrm>
            <a:off x="3287429" y="1459543"/>
            <a:ext cx="870526" cy="2093129"/>
          </a:xfrm>
          <a:prstGeom prst="rect">
            <a:avLst/>
          </a:prstGeom>
          <a:solidFill>
            <a:schemeClr val="bg1">
              <a:lumMod val="7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xmlns="" id="{03A3FD61-0EC2-4D2D-93A4-CC18CBADD48D}"/>
              </a:ext>
            </a:extLst>
          </p:cNvPr>
          <p:cNvSpPr/>
          <p:nvPr/>
        </p:nvSpPr>
        <p:spPr>
          <a:xfrm>
            <a:off x="5058417" y="1459543"/>
            <a:ext cx="972000" cy="2093129"/>
          </a:xfrm>
          <a:prstGeom prst="rect">
            <a:avLst/>
          </a:prstGeom>
          <a:solidFill>
            <a:schemeClr val="bg1">
              <a:lumMod val="7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标题 1"/>
          <p:cNvSpPr txBox="1">
            <a:spLocks/>
          </p:cNvSpPr>
          <p:nvPr/>
        </p:nvSpPr>
        <p:spPr>
          <a:xfrm>
            <a:off x="-129294" y="188640"/>
            <a:ext cx="8964488" cy="836712"/>
          </a:xfrm>
          <a:prstGeom prst="rect">
            <a:avLst/>
          </a:prstGeom>
          <a:noFill/>
        </p:spPr>
        <p:txBody>
          <a:bodyPr vert="horz" lIns="91440" tIns="45720" rIns="91440" bIns="45720" rtlCol="0" anchor="ctr">
            <a:noAutofit/>
          </a:bodyPr>
          <a:lstStyle/>
          <a:p>
            <a:pPr lvl="0" fontAlgn="auto">
              <a:spcAft>
                <a:spcPts val="0"/>
              </a:spcAft>
              <a:defRPr/>
            </a:pPr>
            <a:r>
              <a:rPr kumimoji="0" lang="en-US" altLang="zh-CN" sz="2800" b="1" i="0" u="none" strike="noStrike" kern="1200" cap="none" spc="0" normalizeH="0" baseline="0" noProof="0" dirty="0" smtClean="0">
                <a:ln>
                  <a:noFill/>
                </a:ln>
                <a:effectLst/>
                <a:uLnTx/>
                <a:uFillTx/>
                <a:latin typeface="+mj-lt"/>
                <a:ea typeface="+mj-ea"/>
                <a:cs typeface="+mj-cs"/>
              </a:rPr>
              <a:t>Inter-C</a:t>
            </a:r>
            <a:r>
              <a:rPr lang="en-US" altLang="zh-CN" sz="2800" b="1" dirty="0" err="1" smtClean="0">
                <a:latin typeface="+mj-lt"/>
                <a:ea typeface="+mj-ea"/>
                <a:cs typeface="+mj-cs"/>
              </a:rPr>
              <a:t>omparison</a:t>
            </a:r>
            <a:r>
              <a:rPr lang="en-US" altLang="zh-CN" sz="2800" b="1" dirty="0" smtClean="0">
                <a:latin typeface="+mj-lt"/>
                <a:ea typeface="+mj-ea"/>
                <a:cs typeface="+mj-cs"/>
              </a:rPr>
              <a:t> between HIRAS </a:t>
            </a:r>
            <a:r>
              <a:rPr lang="en-US" altLang="zh-CN" sz="2800" b="1" dirty="0" err="1" smtClean="0">
                <a:latin typeface="+mj-lt"/>
                <a:ea typeface="+mj-ea"/>
                <a:cs typeface="+mj-cs"/>
              </a:rPr>
              <a:t>vs</a:t>
            </a:r>
            <a:r>
              <a:rPr lang="en-US" altLang="zh-CN" sz="2800" b="1" dirty="0" smtClean="0">
                <a:latin typeface="+mj-lt"/>
                <a:ea typeface="+mj-ea"/>
                <a:cs typeface="+mj-cs"/>
              </a:rPr>
              <a:t> MERSI-II </a:t>
            </a:r>
            <a:endParaRPr kumimoji="0" lang="zh-CN" altLang="en-US" sz="2800" b="1"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22860612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 xmlns:a16="http://schemas.microsoft.com/office/drawing/2014/main" id="{7F0BD2B5-B464-4C69-9E3B-162A2B5EB6A7}"/>
              </a:ext>
            </a:extLst>
          </p:cNvPr>
          <p:cNvSpPr txBox="1"/>
          <p:nvPr/>
        </p:nvSpPr>
        <p:spPr>
          <a:xfrm>
            <a:off x="107504" y="1178498"/>
            <a:ext cx="9036495" cy="707886"/>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An accurate collocation method from GSICS is used for inter-calibration on the same platform. (Wang et al., 2013,2016).</a:t>
            </a:r>
            <a:endParaRPr lang="zh-CN" altLang="en-US" sz="2000" dirty="0">
              <a:latin typeface="Arial" panose="020B0604020202020204" pitchFamily="34" charset="0"/>
              <a:cs typeface="Arial" panose="020B0604020202020204" pitchFamily="34" charset="0"/>
            </a:endParaRPr>
          </a:p>
        </p:txBody>
      </p:sp>
      <p:grpSp>
        <p:nvGrpSpPr>
          <p:cNvPr id="3" name="组合 23">
            <a:extLst>
              <a:ext uri="{FF2B5EF4-FFF2-40B4-BE49-F238E27FC236}">
                <a16:creationId xmlns="" xmlns:a16="http://schemas.microsoft.com/office/drawing/2014/main" id="{4AC34EC7-1781-4DB3-8794-DE16696DDDF7}"/>
              </a:ext>
            </a:extLst>
          </p:cNvPr>
          <p:cNvGrpSpPr>
            <a:grpSpLocks/>
          </p:cNvGrpSpPr>
          <p:nvPr/>
        </p:nvGrpSpPr>
        <p:grpSpPr bwMode="auto">
          <a:xfrm>
            <a:off x="3780817" y="1936327"/>
            <a:ext cx="3815519" cy="3364881"/>
            <a:chOff x="1547664" y="759993"/>
            <a:chExt cx="4096500" cy="3965151"/>
          </a:xfrm>
        </p:grpSpPr>
        <p:sp>
          <p:nvSpPr>
            <p:cNvPr id="4" name="椭圆 3">
              <a:extLst>
                <a:ext uri="{FF2B5EF4-FFF2-40B4-BE49-F238E27FC236}">
                  <a16:creationId xmlns="" xmlns:a16="http://schemas.microsoft.com/office/drawing/2014/main" id="{4F6A533A-0FF9-4B75-B5BE-AAE8A0EE24E2}"/>
                </a:ext>
              </a:extLst>
            </p:cNvPr>
            <p:cNvSpPr/>
            <p:nvPr/>
          </p:nvSpPr>
          <p:spPr>
            <a:xfrm>
              <a:off x="1547664" y="2565069"/>
              <a:ext cx="2161430" cy="21600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5" name="直接箭头连接符 4">
              <a:extLst>
                <a:ext uri="{FF2B5EF4-FFF2-40B4-BE49-F238E27FC236}">
                  <a16:creationId xmlns="" xmlns:a16="http://schemas.microsoft.com/office/drawing/2014/main" id="{EC855849-C2B0-4E2C-BBDF-ADF88908F2F6}"/>
                </a:ext>
              </a:extLst>
            </p:cNvPr>
            <p:cNvCxnSpPr>
              <a:cxnSpLocks/>
            </p:cNvCxnSpPr>
            <p:nvPr/>
          </p:nvCxnSpPr>
          <p:spPr>
            <a:xfrm flipV="1">
              <a:off x="2627378" y="1197223"/>
              <a:ext cx="2377772" cy="2448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 xmlns:a16="http://schemas.microsoft.com/office/drawing/2014/main" id="{851748D3-8152-44FF-8C52-53B9CDD6A81F}"/>
                </a:ext>
              </a:extLst>
            </p:cNvPr>
            <p:cNvCxnSpPr>
              <a:cxnSpLocks/>
            </p:cNvCxnSpPr>
            <p:nvPr/>
          </p:nvCxnSpPr>
          <p:spPr>
            <a:xfrm flipH="1">
              <a:off x="2395009" y="1223296"/>
              <a:ext cx="2594115" cy="1367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 xmlns:a16="http://schemas.microsoft.com/office/drawing/2014/main" id="{7E24B9E2-3E36-415E-BC4C-DF13DFEEBD97}"/>
                </a:ext>
              </a:extLst>
            </p:cNvPr>
            <p:cNvCxnSpPr/>
            <p:nvPr/>
          </p:nvCxnSpPr>
          <p:spPr>
            <a:xfrm flipH="1" flipV="1">
              <a:off x="2411034" y="2565069"/>
              <a:ext cx="216343" cy="10810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 xmlns:a16="http://schemas.microsoft.com/office/drawing/2014/main" id="{BE104FFC-62AA-4B0F-9B02-E9BFCCF6AB07}"/>
                </a:ext>
              </a:extLst>
            </p:cNvPr>
            <p:cNvCxnSpPr>
              <a:cxnSpLocks/>
            </p:cNvCxnSpPr>
            <p:nvPr/>
          </p:nvCxnSpPr>
          <p:spPr>
            <a:xfrm flipH="1">
              <a:off x="2843721" y="1267421"/>
              <a:ext cx="2089314" cy="12976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 xmlns:a16="http://schemas.microsoft.com/office/drawing/2014/main" id="{9F6FADE2-5870-4875-A301-96084C907CD0}"/>
                </a:ext>
              </a:extLst>
            </p:cNvPr>
            <p:cNvCxnSpPr/>
            <p:nvPr/>
          </p:nvCxnSpPr>
          <p:spPr>
            <a:xfrm flipV="1">
              <a:off x="2635390" y="2565069"/>
              <a:ext cx="208331" cy="10810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9">
              <a:extLst>
                <a:ext uri="{FF2B5EF4-FFF2-40B4-BE49-F238E27FC236}">
                  <a16:creationId xmlns="" xmlns:a16="http://schemas.microsoft.com/office/drawing/2014/main" id="{27BA41AE-17EB-4065-910B-E7F87C8E1D2E}"/>
                </a:ext>
              </a:extLst>
            </p:cNvPr>
            <p:cNvSpPr/>
            <p:nvPr/>
          </p:nvSpPr>
          <p:spPr>
            <a:xfrm>
              <a:off x="4989124" y="1052816"/>
              <a:ext cx="152242" cy="2146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文本框 16">
              <a:extLst>
                <a:ext uri="{FF2B5EF4-FFF2-40B4-BE49-F238E27FC236}">
                  <a16:creationId xmlns="" xmlns:a16="http://schemas.microsoft.com/office/drawing/2014/main" id="{F497AA8B-DB96-4048-AC12-D47910ACA43B}"/>
                </a:ext>
              </a:extLst>
            </p:cNvPr>
            <p:cNvSpPr txBox="1">
              <a:spLocks noChangeArrowheads="1"/>
            </p:cNvSpPr>
            <p:nvPr/>
          </p:nvSpPr>
          <p:spPr bwMode="auto">
            <a:xfrm>
              <a:off x="4288947" y="759993"/>
              <a:ext cx="1355217" cy="738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a:t>Satellite</a:t>
              </a:r>
              <a:endParaRPr lang="zh-CN" altLang="en-US" sz="1600"/>
            </a:p>
          </p:txBody>
        </p:sp>
        <p:sp>
          <p:nvSpPr>
            <p:cNvPr id="12" name="文本框 17">
              <a:extLst>
                <a:ext uri="{FF2B5EF4-FFF2-40B4-BE49-F238E27FC236}">
                  <a16:creationId xmlns="" xmlns:a16="http://schemas.microsoft.com/office/drawing/2014/main" id="{806A1D3C-4ABD-4782-B886-BCBEFD38BCFD}"/>
                </a:ext>
              </a:extLst>
            </p:cNvPr>
            <p:cNvSpPr txBox="1">
              <a:spLocks noChangeArrowheads="1"/>
            </p:cNvSpPr>
            <p:nvPr/>
          </p:nvSpPr>
          <p:spPr bwMode="auto">
            <a:xfrm>
              <a:off x="3757932" y="2366964"/>
              <a:ext cx="648072" cy="46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a:t>P</a:t>
              </a:r>
              <a:endParaRPr lang="zh-CN" altLang="en-US" sz="1800"/>
            </a:p>
          </p:txBody>
        </p:sp>
        <p:graphicFrame>
          <p:nvGraphicFramePr>
            <p:cNvPr id="13" name="对象 19">
              <a:extLst>
                <a:ext uri="{FF2B5EF4-FFF2-40B4-BE49-F238E27FC236}">
                  <a16:creationId xmlns="" xmlns:a16="http://schemas.microsoft.com/office/drawing/2014/main" id="{A3C56B7B-289A-44F1-8A54-F2E1324235CE}"/>
                </a:ext>
              </a:extLst>
            </p:cNvPr>
            <p:cNvGraphicFramePr>
              <a:graphicFrameLocks noChangeAspect="1"/>
            </p:cNvGraphicFramePr>
            <p:nvPr/>
          </p:nvGraphicFramePr>
          <p:xfrm>
            <a:off x="2491724" y="1883382"/>
            <a:ext cx="720080" cy="308606"/>
          </p:xfrm>
          <a:graphic>
            <a:graphicData uri="http://schemas.openxmlformats.org/presentationml/2006/ole">
              <mc:AlternateContent xmlns:mc="http://schemas.openxmlformats.org/markup-compatibility/2006">
                <mc:Choice xmlns:v="urn:schemas-microsoft-com:vml" Requires="v">
                  <p:oleObj spid="_x0000_s4161" name="公式" r:id="rId4" imgW="533169" imgH="228501" progId="Equation.3">
                    <p:embed/>
                  </p:oleObj>
                </mc:Choice>
                <mc:Fallback>
                  <p:oleObj name="公式" r:id="rId4" imgW="533169" imgH="228501"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1724" y="1883382"/>
                          <a:ext cx="720080" cy="30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对象 20">
              <a:extLst>
                <a:ext uri="{FF2B5EF4-FFF2-40B4-BE49-F238E27FC236}">
                  <a16:creationId xmlns="" xmlns:a16="http://schemas.microsoft.com/office/drawing/2014/main" id="{B13972D3-D801-4651-B720-2EB88466167F}"/>
                </a:ext>
              </a:extLst>
            </p:cNvPr>
            <p:cNvGraphicFramePr>
              <a:graphicFrameLocks noChangeAspect="1"/>
            </p:cNvGraphicFramePr>
            <p:nvPr/>
          </p:nvGraphicFramePr>
          <p:xfrm>
            <a:off x="1982788" y="2982913"/>
            <a:ext cx="498475" cy="307975"/>
          </p:xfrm>
          <a:graphic>
            <a:graphicData uri="http://schemas.openxmlformats.org/presentationml/2006/ole">
              <mc:AlternateContent xmlns:mc="http://schemas.openxmlformats.org/markup-compatibility/2006">
                <mc:Choice xmlns:v="urn:schemas-microsoft-com:vml" Requires="v">
                  <p:oleObj spid="_x0000_s4162" name="公式" r:id="rId6" imgW="368300" imgH="228600" progId="Equation.3">
                    <p:embed/>
                  </p:oleObj>
                </mc:Choice>
                <mc:Fallback>
                  <p:oleObj name="公式" r:id="rId6" imgW="3683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82788" y="2982913"/>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5" name="对象 21">
              <a:extLst>
                <a:ext uri="{FF2B5EF4-FFF2-40B4-BE49-F238E27FC236}">
                  <a16:creationId xmlns="" xmlns:a16="http://schemas.microsoft.com/office/drawing/2014/main" id="{D400B42D-03A4-42E8-BDFC-B14B0D85EE46}"/>
                </a:ext>
              </a:extLst>
            </p:cNvPr>
            <p:cNvGraphicFramePr>
              <a:graphicFrameLocks noChangeAspect="1"/>
            </p:cNvGraphicFramePr>
            <p:nvPr>
              <p:extLst/>
            </p:nvPr>
          </p:nvGraphicFramePr>
          <p:xfrm>
            <a:off x="3115828" y="3008124"/>
            <a:ext cx="720080" cy="308606"/>
          </p:xfrm>
          <a:graphic>
            <a:graphicData uri="http://schemas.openxmlformats.org/presentationml/2006/ole">
              <mc:AlternateContent xmlns:mc="http://schemas.openxmlformats.org/markup-compatibility/2006">
                <mc:Choice xmlns:v="urn:schemas-microsoft-com:vml" Requires="v">
                  <p:oleObj spid="_x0000_s4163" name="公式" r:id="rId8" imgW="533169" imgH="228501" progId="Equation.3">
                    <p:embed/>
                  </p:oleObj>
                </mc:Choice>
                <mc:Fallback>
                  <p:oleObj name="公式" r:id="rId8" imgW="533169" imgH="228501"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5828" y="3008124"/>
                          <a:ext cx="720080" cy="30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6" name="对象 22">
              <a:extLst>
                <a:ext uri="{FF2B5EF4-FFF2-40B4-BE49-F238E27FC236}">
                  <a16:creationId xmlns="" xmlns:a16="http://schemas.microsoft.com/office/drawing/2014/main" id="{5800AB72-4652-4C7D-8FCA-A8F97E3FA65C}"/>
                </a:ext>
              </a:extLst>
            </p:cNvPr>
            <p:cNvGraphicFramePr>
              <a:graphicFrameLocks noChangeAspect="1"/>
            </p:cNvGraphicFramePr>
            <p:nvPr/>
          </p:nvGraphicFramePr>
          <p:xfrm>
            <a:off x="2744167" y="2767346"/>
            <a:ext cx="498475" cy="307975"/>
          </p:xfrm>
          <a:graphic>
            <a:graphicData uri="http://schemas.openxmlformats.org/presentationml/2006/ole">
              <mc:AlternateContent xmlns:mc="http://schemas.openxmlformats.org/markup-compatibility/2006">
                <mc:Choice xmlns:v="urn:schemas-microsoft-com:vml" Requires="v">
                  <p:oleObj spid="_x0000_s4164" name="公式" r:id="rId10" imgW="368300" imgH="228600" progId="Equation.3">
                    <p:embed/>
                  </p:oleObj>
                </mc:Choice>
                <mc:Fallback>
                  <p:oleObj name="公式" r:id="rId10" imgW="3683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44167" y="2767346"/>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aphicFrame>
        <p:nvGraphicFramePr>
          <p:cNvPr id="17" name="对象 25">
            <a:extLst>
              <a:ext uri="{FF2B5EF4-FFF2-40B4-BE49-F238E27FC236}">
                <a16:creationId xmlns="" xmlns:a16="http://schemas.microsoft.com/office/drawing/2014/main" id="{F707D7EF-21B1-4AD5-9876-494E2F2EA4A9}"/>
              </a:ext>
            </a:extLst>
          </p:cNvPr>
          <p:cNvGraphicFramePr>
            <a:graphicFrameLocks noChangeAspect="1"/>
          </p:cNvGraphicFramePr>
          <p:nvPr>
            <p:extLst>
              <p:ext uri="{D42A27DB-BD31-4B8C-83A1-F6EECF244321}">
                <p14:modId xmlns:p14="http://schemas.microsoft.com/office/powerpoint/2010/main" val="3149060721"/>
              </p:ext>
            </p:extLst>
          </p:nvPr>
        </p:nvGraphicFramePr>
        <p:xfrm>
          <a:off x="4049871" y="6001683"/>
          <a:ext cx="3178969" cy="706437"/>
        </p:xfrm>
        <a:graphic>
          <a:graphicData uri="http://schemas.openxmlformats.org/presentationml/2006/ole">
            <mc:AlternateContent xmlns:mc="http://schemas.openxmlformats.org/markup-compatibility/2006">
              <mc:Choice xmlns:v="urn:schemas-microsoft-com:vml" Requires="v">
                <p:oleObj spid="_x0000_s4165" name="公式" r:id="rId12" imgW="2895600" imgH="482600" progId="Equation.3">
                  <p:embed/>
                </p:oleObj>
              </mc:Choice>
              <mc:Fallback>
                <p:oleObj name="公式" r:id="rId12" imgW="2895600" imgH="4826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049871" y="6001683"/>
                        <a:ext cx="3178969"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对象 26">
            <a:extLst>
              <a:ext uri="{FF2B5EF4-FFF2-40B4-BE49-F238E27FC236}">
                <a16:creationId xmlns="" xmlns:a16="http://schemas.microsoft.com/office/drawing/2014/main" id="{68035982-E7DD-4404-B26F-FA979B25C08A}"/>
              </a:ext>
            </a:extLst>
          </p:cNvPr>
          <p:cNvGraphicFramePr>
            <a:graphicFrameLocks noChangeAspect="1"/>
          </p:cNvGraphicFramePr>
          <p:nvPr>
            <p:extLst>
              <p:ext uri="{D42A27DB-BD31-4B8C-83A1-F6EECF244321}">
                <p14:modId xmlns:p14="http://schemas.microsoft.com/office/powerpoint/2010/main" val="1598492298"/>
              </p:ext>
            </p:extLst>
          </p:nvPr>
        </p:nvGraphicFramePr>
        <p:xfrm>
          <a:off x="4490402" y="5271979"/>
          <a:ext cx="1756172" cy="333375"/>
        </p:xfrm>
        <a:graphic>
          <a:graphicData uri="http://schemas.openxmlformats.org/presentationml/2006/ole">
            <mc:AlternateContent xmlns:mc="http://schemas.openxmlformats.org/markup-compatibility/2006">
              <mc:Choice xmlns:v="urn:schemas-microsoft-com:vml" Requires="v">
                <p:oleObj spid="_x0000_s4166" name="公式" r:id="rId14" imgW="1600200" imgH="228600" progId="Equation.3">
                  <p:embed/>
                </p:oleObj>
              </mc:Choice>
              <mc:Fallback>
                <p:oleObj name="公式" r:id="rId14" imgW="16002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90402" y="5271979"/>
                        <a:ext cx="175617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 name="对象 27">
            <a:extLst>
              <a:ext uri="{FF2B5EF4-FFF2-40B4-BE49-F238E27FC236}">
                <a16:creationId xmlns="" xmlns:a16="http://schemas.microsoft.com/office/drawing/2014/main" id="{2BA05701-AC6C-4EF9-B48D-82CAB663BE55}"/>
              </a:ext>
            </a:extLst>
          </p:cNvPr>
          <p:cNvGraphicFramePr>
            <a:graphicFrameLocks noChangeAspect="1"/>
          </p:cNvGraphicFramePr>
          <p:nvPr>
            <p:extLst>
              <p:ext uri="{D42A27DB-BD31-4B8C-83A1-F6EECF244321}">
                <p14:modId xmlns:p14="http://schemas.microsoft.com/office/powerpoint/2010/main" val="3675270513"/>
              </p:ext>
            </p:extLst>
          </p:nvPr>
        </p:nvGraphicFramePr>
        <p:xfrm>
          <a:off x="4483258" y="5632019"/>
          <a:ext cx="1770459" cy="333375"/>
        </p:xfrm>
        <a:graphic>
          <a:graphicData uri="http://schemas.openxmlformats.org/presentationml/2006/ole">
            <mc:AlternateContent xmlns:mc="http://schemas.openxmlformats.org/markup-compatibility/2006">
              <mc:Choice xmlns:v="urn:schemas-microsoft-com:vml" Requires="v">
                <p:oleObj spid="_x0000_s4167" name="公式" r:id="rId16" imgW="1612900" imgH="228600" progId="Equation.3">
                  <p:embed/>
                </p:oleObj>
              </mc:Choice>
              <mc:Fallback>
                <p:oleObj name="公式" r:id="rId16" imgW="1612900" imgH="228600"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83258" y="5632019"/>
                        <a:ext cx="1770459"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箭头: 右 20">
            <a:extLst>
              <a:ext uri="{FF2B5EF4-FFF2-40B4-BE49-F238E27FC236}">
                <a16:creationId xmlns="" xmlns:a16="http://schemas.microsoft.com/office/drawing/2014/main" id="{C0CDE8E5-DADF-416A-9CD9-4C2C7A1B705B}"/>
              </a:ext>
            </a:extLst>
          </p:cNvPr>
          <p:cNvSpPr/>
          <p:nvPr/>
        </p:nvSpPr>
        <p:spPr>
          <a:xfrm>
            <a:off x="6040352" y="3647786"/>
            <a:ext cx="805499" cy="353203"/>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7">
            <a:extLst>
              <a:ext uri="{FF2B5EF4-FFF2-40B4-BE49-F238E27FC236}">
                <a16:creationId xmlns="" xmlns:a16="http://schemas.microsoft.com/office/drawing/2014/main" id="{CBEDB7A5-7423-413F-A9E1-563AA04F4492}"/>
              </a:ext>
            </a:extLst>
          </p:cNvPr>
          <p:cNvSpPr txBox="1">
            <a:spLocks noChangeArrowheads="1"/>
          </p:cNvSpPr>
          <p:nvPr/>
        </p:nvSpPr>
        <p:spPr bwMode="auto">
          <a:xfrm>
            <a:off x="11219" y="639852"/>
            <a:ext cx="65783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dirty="0">
                <a:solidFill>
                  <a:srgbClr val="002060"/>
                </a:solidFill>
                <a:latin typeface="Arial Black" panose="020B0A04020102020204" pitchFamily="34" charset="0"/>
                <a:ea typeface="+mj-ea"/>
                <a:cs typeface="+mj-cs"/>
              </a:rPr>
              <a:t>Accurate collocation Method</a:t>
            </a:r>
            <a:endParaRPr lang="zh-CN" altLang="en-US" dirty="0">
              <a:solidFill>
                <a:srgbClr val="002060"/>
              </a:solidFill>
              <a:latin typeface="Arial Black" panose="020B0A04020102020204" pitchFamily="34" charset="0"/>
              <a:ea typeface="+mj-ea"/>
              <a:cs typeface="+mj-cs"/>
            </a:endParaRPr>
          </a:p>
        </p:txBody>
      </p:sp>
      <p:pic>
        <p:nvPicPr>
          <p:cNvPr id="29" name="图片 28">
            <a:extLst>
              <a:ext uri="{FF2B5EF4-FFF2-40B4-BE49-F238E27FC236}">
                <a16:creationId xmlns="" xmlns:a16="http://schemas.microsoft.com/office/drawing/2014/main" id="{7B8DA099-DB8C-45E2-9DC0-147F687D024F}"/>
              </a:ext>
            </a:extLst>
          </p:cNvPr>
          <p:cNvPicPr>
            <a:picLocks noChangeAspect="1"/>
          </p:cNvPicPr>
          <p:nvPr/>
        </p:nvPicPr>
        <p:blipFill rotWithShape="1">
          <a:blip r:embed="rId18"/>
          <a:srcRect l="37843" t="40849" r="39036" b="35172"/>
          <a:stretch/>
        </p:blipFill>
        <p:spPr>
          <a:xfrm>
            <a:off x="6995718" y="2550009"/>
            <a:ext cx="1826786" cy="2060988"/>
          </a:xfrm>
          <a:prstGeom prst="rect">
            <a:avLst/>
          </a:prstGeom>
        </p:spPr>
      </p:pic>
      <p:sp>
        <p:nvSpPr>
          <p:cNvPr id="20" name="文本框 19">
            <a:extLst>
              <a:ext uri="{FF2B5EF4-FFF2-40B4-BE49-F238E27FC236}">
                <a16:creationId xmlns="" xmlns:a16="http://schemas.microsoft.com/office/drawing/2014/main" id="{8B547855-9FC0-41CC-B2CD-D29AF08D0117}"/>
              </a:ext>
            </a:extLst>
          </p:cNvPr>
          <p:cNvSpPr txBox="1"/>
          <p:nvPr/>
        </p:nvSpPr>
        <p:spPr>
          <a:xfrm>
            <a:off x="-108520" y="3431192"/>
            <a:ext cx="3565811" cy="2573012"/>
          </a:xfrm>
          <a:prstGeom prst="rect">
            <a:avLst/>
          </a:prstGeom>
          <a:solidFill>
            <a:schemeClr val="bg1"/>
          </a:solidFill>
        </p:spPr>
        <p:txBody>
          <a:bodyPr wrap="square" rtlCol="0">
            <a:spAutoFit/>
          </a:bodyPr>
          <a:lstStyle/>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Computing the two sensor’s pointing vector;</a:t>
            </a:r>
          </a:p>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Comparing the angle between pointing vectors with HIRAS’s FOV size angle;</a:t>
            </a:r>
          </a:p>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Finding exactly which MERSI pixels are in HIRAS’s</a:t>
            </a:r>
            <a:r>
              <a:rPr lang="zh-CN" altLang="en-US" dirty="0">
                <a:latin typeface="Arial" panose="020B0604020202020204" pitchFamily="34" charset="0"/>
                <a:cs typeface="Arial" panose="020B0604020202020204" pitchFamily="34" charset="0"/>
              </a:rPr>
              <a:t> </a:t>
            </a:r>
            <a:r>
              <a:rPr lang="en-US" altLang="zh-CN" dirty="0">
                <a:latin typeface="Arial" panose="020B0604020202020204" pitchFamily="34" charset="0"/>
                <a:cs typeface="Arial" panose="020B0604020202020204" pitchFamily="34" charset="0"/>
              </a:rPr>
              <a:t>FOV.</a:t>
            </a:r>
          </a:p>
        </p:txBody>
      </p:sp>
      <p:sp>
        <p:nvSpPr>
          <p:cNvPr id="22" name="文本框 21">
            <a:extLst>
              <a:ext uri="{FF2B5EF4-FFF2-40B4-BE49-F238E27FC236}">
                <a16:creationId xmlns="" xmlns:a16="http://schemas.microsoft.com/office/drawing/2014/main" id="{AB1DF466-08B1-4802-B34F-F7FFB02D8BA9}"/>
              </a:ext>
            </a:extLst>
          </p:cNvPr>
          <p:cNvSpPr txBox="1"/>
          <p:nvPr/>
        </p:nvSpPr>
        <p:spPr>
          <a:xfrm>
            <a:off x="107504" y="2159598"/>
            <a:ext cx="4355036" cy="1015663"/>
          </a:xfrm>
          <a:prstGeom prst="rect">
            <a:avLst/>
          </a:prstGeom>
          <a:noFill/>
        </p:spPr>
        <p:txBody>
          <a:bodyPr wrap="square" rtlCol="0">
            <a:spAutoFit/>
          </a:bodyPr>
          <a:lstStyle/>
          <a:p>
            <a:r>
              <a:rPr lang="en-US" altLang="zh-CN" sz="2000" b="1" dirty="0">
                <a:solidFill>
                  <a:srgbClr val="FF0000"/>
                </a:solidFill>
                <a:latin typeface="Calibri" panose="020F0502020204030204" pitchFamily="34" charset="0"/>
                <a:cs typeface="Calibri" panose="020F0502020204030204" pitchFamily="34" charset="0"/>
              </a:rPr>
              <a:t>Accurate collocation is based on line-of-sight pointing vectors, but not the spatial location.</a:t>
            </a:r>
            <a:endParaRPr lang="zh-CN" altLang="en-US" sz="2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50975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9930906F-09D7-42C1-8841-1200E1B6A253}"/>
              </a:ext>
            </a:extLst>
          </p:cNvPr>
          <p:cNvPicPr>
            <a:picLocks noChangeAspect="1"/>
          </p:cNvPicPr>
          <p:nvPr/>
        </p:nvPicPr>
        <p:blipFill rotWithShape="1">
          <a:blip r:embed="rId2" cstate="print"/>
          <a:srcRect l="3591" t="22979" r="65931" b="33901"/>
          <a:stretch/>
        </p:blipFill>
        <p:spPr>
          <a:xfrm>
            <a:off x="194725" y="822728"/>
            <a:ext cx="3461032" cy="2754329"/>
          </a:xfrm>
          <a:prstGeom prst="rect">
            <a:avLst/>
          </a:prstGeom>
        </p:spPr>
      </p:pic>
      <p:pic>
        <p:nvPicPr>
          <p:cNvPr id="9" name="图片 8">
            <a:extLst>
              <a:ext uri="{FF2B5EF4-FFF2-40B4-BE49-F238E27FC236}">
                <a16:creationId xmlns:a16="http://schemas.microsoft.com/office/drawing/2014/main" xmlns="" id="{938283FC-E6C7-46EA-A08E-BC2CDF8DDF5A}"/>
              </a:ext>
            </a:extLst>
          </p:cNvPr>
          <p:cNvPicPr>
            <a:picLocks noChangeAspect="1"/>
          </p:cNvPicPr>
          <p:nvPr/>
        </p:nvPicPr>
        <p:blipFill rotWithShape="1">
          <a:blip r:embed="rId3" cstate="print"/>
          <a:srcRect l="798" t="19716" r="69042" b="37447"/>
          <a:stretch/>
        </p:blipFill>
        <p:spPr>
          <a:xfrm>
            <a:off x="179512" y="3947630"/>
            <a:ext cx="3677056" cy="2937754"/>
          </a:xfrm>
          <a:prstGeom prst="rect">
            <a:avLst/>
          </a:prstGeom>
        </p:spPr>
      </p:pic>
      <p:sp>
        <p:nvSpPr>
          <p:cNvPr id="3" name="下箭头 2"/>
          <p:cNvSpPr/>
          <p:nvPr/>
        </p:nvSpPr>
        <p:spPr>
          <a:xfrm>
            <a:off x="1694004" y="3364396"/>
            <a:ext cx="648072" cy="10727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灯片编号占位符 1"/>
          <p:cNvSpPr>
            <a:spLocks noGrp="1"/>
          </p:cNvSpPr>
          <p:nvPr>
            <p:ph type="sldNum" sz="quarter" idx="4294967295"/>
          </p:nvPr>
        </p:nvSpPr>
        <p:spPr>
          <a:xfrm>
            <a:off x="6553200" y="6356350"/>
            <a:ext cx="2133600" cy="365125"/>
          </a:xfrm>
          <a:prstGeom prst="rect">
            <a:avLst/>
          </a:prstGeom>
        </p:spPr>
        <p:txBody>
          <a:bodyPr/>
          <a:lstStyle/>
          <a:p>
            <a:fld id="{0C913308-F349-4B6D-A68A-DD1791B4A57B}" type="slidenum">
              <a:rPr lang="zh-CN" altLang="en-US" smtClean="0"/>
              <a:pPr/>
              <a:t>37</a:t>
            </a:fld>
            <a:endParaRPr lang="zh-CN" altLang="en-US"/>
          </a:p>
        </p:txBody>
      </p:sp>
      <p:pic>
        <p:nvPicPr>
          <p:cNvPr id="10" name="图片 9">
            <a:extLst>
              <a:ext uri="{FF2B5EF4-FFF2-40B4-BE49-F238E27FC236}">
                <a16:creationId xmlns:a16="http://schemas.microsoft.com/office/drawing/2014/main" xmlns="" id="{8BDAC281-7C9E-4D2A-92F9-D7B403BCB741}"/>
              </a:ext>
            </a:extLst>
          </p:cNvPr>
          <p:cNvPicPr>
            <a:picLocks noChangeAspect="1"/>
          </p:cNvPicPr>
          <p:nvPr/>
        </p:nvPicPr>
        <p:blipFill rotWithShape="1">
          <a:blip r:embed="rId4" cstate="print"/>
          <a:srcRect l="1197" t="20000" r="68643" b="37163"/>
          <a:stretch/>
        </p:blipFill>
        <p:spPr>
          <a:xfrm>
            <a:off x="5466943" y="3789040"/>
            <a:ext cx="3677057" cy="2937754"/>
          </a:xfrm>
          <a:prstGeom prst="rect">
            <a:avLst/>
          </a:prstGeom>
        </p:spPr>
      </p:pic>
      <p:sp>
        <p:nvSpPr>
          <p:cNvPr id="14" name="TextBox 13"/>
          <p:cNvSpPr txBox="1"/>
          <p:nvPr/>
        </p:nvSpPr>
        <p:spPr>
          <a:xfrm>
            <a:off x="179512" y="3594502"/>
            <a:ext cx="3618042" cy="307777"/>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altLang="zh-CN" sz="1400" b="1" dirty="0" smtClean="0">
                <a:solidFill>
                  <a:srgbClr val="0000CC"/>
                </a:solidFill>
              </a:rPr>
              <a:t>Before and After scene uniformity check</a:t>
            </a:r>
            <a:endParaRPr lang="zh-CN" altLang="en-US" sz="1400" b="1" dirty="0">
              <a:solidFill>
                <a:srgbClr val="0000CC"/>
              </a:solidFill>
            </a:endParaRPr>
          </a:p>
        </p:txBody>
      </p:sp>
      <p:sp>
        <p:nvSpPr>
          <p:cNvPr id="15" name="TextBox 14"/>
          <p:cNvSpPr txBox="1"/>
          <p:nvPr/>
        </p:nvSpPr>
        <p:spPr>
          <a:xfrm>
            <a:off x="5267265" y="2976627"/>
            <a:ext cx="3888432"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b="1" dirty="0" smtClean="0">
                <a:solidFill>
                  <a:srgbClr val="0000CC"/>
                </a:solidFill>
              </a:rPr>
              <a:t>MERSI-HIRAS bias changed with scene brightness temperature</a:t>
            </a:r>
            <a:endParaRPr lang="zh-CN" altLang="en-US" b="1" dirty="0">
              <a:solidFill>
                <a:srgbClr val="0000CC"/>
              </a:solidFill>
            </a:endParaRPr>
          </a:p>
        </p:txBody>
      </p:sp>
      <p:sp>
        <p:nvSpPr>
          <p:cNvPr id="4" name="矩形 3"/>
          <p:cNvSpPr/>
          <p:nvPr/>
        </p:nvSpPr>
        <p:spPr>
          <a:xfrm>
            <a:off x="35496" y="231031"/>
            <a:ext cx="7771486" cy="461665"/>
          </a:xfrm>
          <a:prstGeom prst="rect">
            <a:avLst/>
          </a:prstGeom>
        </p:spPr>
        <p:txBody>
          <a:bodyPr wrap="none">
            <a:spAutoFit/>
          </a:bodyPr>
          <a:lstStyle/>
          <a:p>
            <a:r>
              <a:rPr lang="en-US" altLang="zh-CN" sz="2400" dirty="0" smtClean="0">
                <a:solidFill>
                  <a:srgbClr val="002060"/>
                </a:solidFill>
                <a:latin typeface="Arial Black" panose="020B0A04020102020204" pitchFamily="34" charset="0"/>
              </a:rPr>
              <a:t>Collocated Samples filtering of MERSI-HIRAS</a:t>
            </a:r>
            <a:endParaRPr lang="zh-CN" altLang="en-US" sz="2400" dirty="0"/>
          </a:p>
        </p:txBody>
      </p:sp>
      <p:sp>
        <p:nvSpPr>
          <p:cNvPr id="5" name="右箭头 4"/>
          <p:cNvSpPr/>
          <p:nvPr/>
        </p:nvSpPr>
        <p:spPr>
          <a:xfrm>
            <a:off x="3921239" y="5157192"/>
            <a:ext cx="1346026"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78917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xmlns="" id="{2ADBF308-026C-42AD-B7F6-2DF3C1F06A5F}"/>
              </a:ext>
            </a:extLst>
          </p:cNvPr>
          <p:cNvPicPr>
            <a:picLocks noChangeAspect="1"/>
          </p:cNvPicPr>
          <p:nvPr/>
        </p:nvPicPr>
        <p:blipFill>
          <a:blip r:embed="rId3"/>
          <a:stretch>
            <a:fillRect/>
          </a:stretch>
        </p:blipFill>
        <p:spPr>
          <a:xfrm>
            <a:off x="2619246" y="1412776"/>
            <a:ext cx="2672834" cy="2843322"/>
          </a:xfrm>
          <a:prstGeom prst="rect">
            <a:avLst/>
          </a:prstGeom>
        </p:spPr>
      </p:pic>
      <p:sp>
        <p:nvSpPr>
          <p:cNvPr id="9" name="箭头: 右 8">
            <a:extLst>
              <a:ext uri="{FF2B5EF4-FFF2-40B4-BE49-F238E27FC236}">
                <a16:creationId xmlns:a16="http://schemas.microsoft.com/office/drawing/2014/main" xmlns="" id="{C084969B-7F40-4956-87CE-BB36191399C2}"/>
              </a:ext>
            </a:extLst>
          </p:cNvPr>
          <p:cNvSpPr/>
          <p:nvPr/>
        </p:nvSpPr>
        <p:spPr>
          <a:xfrm>
            <a:off x="6902004" y="3885187"/>
            <a:ext cx="641555" cy="353961"/>
          </a:xfrm>
          <a:prstGeom prst="rightArrow">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Rectangle 2">
            <a:extLst>
              <a:ext uri="{FF2B5EF4-FFF2-40B4-BE49-F238E27FC236}">
                <a16:creationId xmlns:a16="http://schemas.microsoft.com/office/drawing/2014/main" xmlns="" id="{C4980C59-0434-480A-AC19-B9B0BDE5419D}"/>
              </a:ext>
            </a:extLst>
          </p:cNvPr>
          <p:cNvSpPr txBox="1">
            <a:spLocks noChangeArrowheads="1"/>
          </p:cNvSpPr>
          <p:nvPr/>
        </p:nvSpPr>
        <p:spPr>
          <a:xfrm>
            <a:off x="1050581" y="332656"/>
            <a:ext cx="6172200" cy="563562"/>
          </a:xfrm>
          <a:prstGeom prst="rect">
            <a:avLst/>
          </a:prstGeom>
        </p:spPr>
        <p:txBody>
          <a:bodyPr/>
          <a:lstStyle>
            <a:lvl1pPr algn="ctr" rtl="0" eaLnBrk="0" fontAlgn="base" hangingPunct="0">
              <a:spcBef>
                <a:spcPct val="0"/>
              </a:spcBef>
              <a:spcAft>
                <a:spcPct val="0"/>
              </a:spcAft>
              <a:defRPr sz="2800" kern="1200">
                <a:solidFill>
                  <a:srgbClr val="008000"/>
                </a:solidFill>
                <a:latin typeface="+mj-lt"/>
                <a:ea typeface="+mj-ea"/>
                <a:cs typeface="+mj-cs"/>
              </a:defRPr>
            </a:lvl1pPr>
            <a:lvl2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9pPr>
          </a:lstStyle>
          <a:p>
            <a:pPr eaLnBrk="1" hangingPunct="1"/>
            <a:r>
              <a:rPr lang="en-US" altLang="zh-CN" dirty="0" smtClean="0">
                <a:solidFill>
                  <a:srgbClr val="002060"/>
                </a:solidFill>
                <a:latin typeface="Arial Black" panose="020B0A04020102020204" pitchFamily="34" charset="0"/>
              </a:rPr>
              <a:t>HIRAS </a:t>
            </a:r>
            <a:r>
              <a:rPr lang="en-US" altLang="zh-CN" dirty="0" err="1" smtClean="0">
                <a:solidFill>
                  <a:srgbClr val="002060"/>
                </a:solidFill>
                <a:latin typeface="Arial Black" panose="020B0A04020102020204" pitchFamily="34" charset="0"/>
              </a:rPr>
              <a:t>Geolocation</a:t>
            </a:r>
            <a:r>
              <a:rPr lang="en-US" altLang="zh-CN" dirty="0" smtClean="0">
                <a:solidFill>
                  <a:srgbClr val="002060"/>
                </a:solidFill>
                <a:latin typeface="Arial Black" panose="020B0A04020102020204" pitchFamily="34" charset="0"/>
              </a:rPr>
              <a:t> Evaluation </a:t>
            </a:r>
            <a:endParaRPr lang="en-US" altLang="zh-CN" dirty="0">
              <a:solidFill>
                <a:srgbClr val="002060"/>
              </a:solidFill>
              <a:latin typeface="Arial Black" panose="020B0A04020102020204" pitchFamily="34" charset="0"/>
            </a:endParaRPr>
          </a:p>
        </p:txBody>
      </p:sp>
      <p:pic>
        <p:nvPicPr>
          <p:cNvPr id="14" name="图片 13">
            <a:extLst>
              <a:ext uri="{FF2B5EF4-FFF2-40B4-BE49-F238E27FC236}">
                <a16:creationId xmlns:a16="http://schemas.microsoft.com/office/drawing/2014/main" xmlns="" id="{25DA5599-D6DF-4179-AA7C-9E9A49D75385}"/>
              </a:ext>
            </a:extLst>
          </p:cNvPr>
          <p:cNvPicPr>
            <a:picLocks noChangeAspect="1"/>
          </p:cNvPicPr>
          <p:nvPr/>
        </p:nvPicPr>
        <p:blipFill>
          <a:blip r:embed="rId4"/>
          <a:stretch>
            <a:fillRect/>
          </a:stretch>
        </p:blipFill>
        <p:spPr>
          <a:xfrm>
            <a:off x="-97570" y="1457761"/>
            <a:ext cx="2635667" cy="2753355"/>
          </a:xfrm>
          <a:prstGeom prst="rect">
            <a:avLst/>
          </a:prstGeom>
        </p:spPr>
      </p:pic>
      <p:pic>
        <p:nvPicPr>
          <p:cNvPr id="15" name="图片 14">
            <a:extLst>
              <a:ext uri="{FF2B5EF4-FFF2-40B4-BE49-F238E27FC236}">
                <a16:creationId xmlns:a16="http://schemas.microsoft.com/office/drawing/2014/main" xmlns="" id="{0A874728-31F2-4A17-A9BE-E4C84B9411F2}"/>
              </a:ext>
            </a:extLst>
          </p:cNvPr>
          <p:cNvPicPr>
            <a:picLocks noChangeAspect="1"/>
          </p:cNvPicPr>
          <p:nvPr/>
        </p:nvPicPr>
        <p:blipFill>
          <a:blip r:embed="rId5"/>
          <a:stretch>
            <a:fillRect/>
          </a:stretch>
        </p:blipFill>
        <p:spPr>
          <a:xfrm>
            <a:off x="5817169" y="1083196"/>
            <a:ext cx="3229655" cy="3368021"/>
          </a:xfrm>
          <a:prstGeom prst="rect">
            <a:avLst/>
          </a:prstGeom>
        </p:spPr>
      </p:pic>
      <p:sp>
        <p:nvSpPr>
          <p:cNvPr id="17" name="矩形 16">
            <a:extLst>
              <a:ext uri="{FF2B5EF4-FFF2-40B4-BE49-F238E27FC236}">
                <a16:creationId xmlns:a16="http://schemas.microsoft.com/office/drawing/2014/main" xmlns="" id="{1FA67153-42D3-4379-896E-D2B92608C474}"/>
              </a:ext>
            </a:extLst>
          </p:cNvPr>
          <p:cNvSpPr/>
          <p:nvPr/>
        </p:nvSpPr>
        <p:spPr>
          <a:xfrm>
            <a:off x="1220262" y="3129150"/>
            <a:ext cx="506762" cy="348676"/>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xmlns="" id="{30B2E299-DE46-4FAF-B954-ACEF80EC5C61}"/>
              </a:ext>
            </a:extLst>
          </p:cNvPr>
          <p:cNvSpPr/>
          <p:nvPr/>
        </p:nvSpPr>
        <p:spPr>
          <a:xfrm>
            <a:off x="3955663" y="3188368"/>
            <a:ext cx="506762" cy="348676"/>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xmlns="" id="{3E69505F-0C2F-415F-9B5E-D7D31CED6D42}"/>
              </a:ext>
            </a:extLst>
          </p:cNvPr>
          <p:cNvSpPr txBox="1"/>
          <p:nvPr/>
        </p:nvSpPr>
        <p:spPr>
          <a:xfrm>
            <a:off x="83815" y="1463674"/>
            <a:ext cx="1080120"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MERSI</a:t>
            </a:r>
            <a:endParaRPr lang="zh-CN" altLang="en-US" b="1" dirty="0">
              <a:solidFill>
                <a:srgbClr val="FF0000"/>
              </a:solidFill>
              <a:latin typeface="Arial" panose="020B0604020202020204" pitchFamily="34" charset="0"/>
              <a:cs typeface="Arial" panose="020B0604020202020204" pitchFamily="34" charset="0"/>
            </a:endParaRPr>
          </a:p>
        </p:txBody>
      </p:sp>
      <p:sp>
        <p:nvSpPr>
          <p:cNvPr id="20" name="文本框 19">
            <a:extLst>
              <a:ext uri="{FF2B5EF4-FFF2-40B4-BE49-F238E27FC236}">
                <a16:creationId xmlns:a16="http://schemas.microsoft.com/office/drawing/2014/main" xmlns="" id="{7E55C333-5AFA-4BA9-A718-9E9688489563}"/>
              </a:ext>
            </a:extLst>
          </p:cNvPr>
          <p:cNvSpPr txBox="1"/>
          <p:nvPr/>
        </p:nvSpPr>
        <p:spPr>
          <a:xfrm>
            <a:off x="2730109" y="1463674"/>
            <a:ext cx="1850226" cy="369332"/>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MERSI-HIRAS</a:t>
            </a:r>
            <a:endParaRPr lang="zh-CN" altLang="en-US" b="1" dirty="0">
              <a:solidFill>
                <a:srgbClr val="FF0000"/>
              </a:solidFill>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xmlns="" id="{ACC50493-2EAF-47F9-8940-63ACFC5DA434}"/>
              </a:ext>
            </a:extLst>
          </p:cNvPr>
          <p:cNvSpPr txBox="1"/>
          <p:nvPr/>
        </p:nvSpPr>
        <p:spPr>
          <a:xfrm>
            <a:off x="5976156" y="1279892"/>
            <a:ext cx="1690279" cy="646331"/>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Local Zoom-in</a:t>
            </a:r>
            <a:endParaRPr lang="zh-CN" altLang="en-US" b="1" dirty="0">
              <a:solidFill>
                <a:srgbClr val="FF0000"/>
              </a:solidFill>
              <a:latin typeface="Arial" panose="020B0604020202020204" pitchFamily="34" charset="0"/>
              <a:cs typeface="Arial" panose="020B0604020202020204" pitchFamily="34" charset="0"/>
            </a:endParaRPr>
          </a:p>
        </p:txBody>
      </p:sp>
      <p:pic>
        <p:nvPicPr>
          <p:cNvPr id="22" name="图片 21">
            <a:extLst>
              <a:ext uri="{FF2B5EF4-FFF2-40B4-BE49-F238E27FC236}">
                <a16:creationId xmlns:a16="http://schemas.microsoft.com/office/drawing/2014/main" xmlns="" id="{2E772C93-CA94-413C-BEE8-C45E60B4F91E}"/>
              </a:ext>
            </a:extLst>
          </p:cNvPr>
          <p:cNvPicPr>
            <a:picLocks noChangeAspect="1"/>
          </p:cNvPicPr>
          <p:nvPr/>
        </p:nvPicPr>
        <p:blipFill>
          <a:blip r:embed="rId6"/>
          <a:stretch>
            <a:fillRect/>
          </a:stretch>
        </p:blipFill>
        <p:spPr>
          <a:xfrm>
            <a:off x="179512" y="3885186"/>
            <a:ext cx="2639350" cy="3025122"/>
          </a:xfrm>
          <a:prstGeom prst="rect">
            <a:avLst/>
          </a:prstGeom>
        </p:spPr>
      </p:pic>
      <p:pic>
        <p:nvPicPr>
          <p:cNvPr id="23" name="图片 22">
            <a:extLst>
              <a:ext uri="{FF2B5EF4-FFF2-40B4-BE49-F238E27FC236}">
                <a16:creationId xmlns:a16="http://schemas.microsoft.com/office/drawing/2014/main" xmlns="" id="{00E4128D-4A3A-42DD-A429-F019C3794FAC}"/>
              </a:ext>
            </a:extLst>
          </p:cNvPr>
          <p:cNvPicPr>
            <a:picLocks noChangeAspect="1"/>
          </p:cNvPicPr>
          <p:nvPr/>
        </p:nvPicPr>
        <p:blipFill>
          <a:blip r:embed="rId7"/>
          <a:stretch>
            <a:fillRect/>
          </a:stretch>
        </p:blipFill>
        <p:spPr>
          <a:xfrm>
            <a:off x="5976155" y="3885187"/>
            <a:ext cx="2986427" cy="3092127"/>
          </a:xfrm>
          <a:prstGeom prst="rect">
            <a:avLst/>
          </a:prstGeom>
        </p:spPr>
      </p:pic>
      <p:sp>
        <p:nvSpPr>
          <p:cNvPr id="24" name="矩形 23">
            <a:extLst>
              <a:ext uri="{FF2B5EF4-FFF2-40B4-BE49-F238E27FC236}">
                <a16:creationId xmlns:a16="http://schemas.microsoft.com/office/drawing/2014/main" xmlns="" id="{CD7EFF0A-0F0C-4F57-9FA6-89E233005DDF}"/>
              </a:ext>
            </a:extLst>
          </p:cNvPr>
          <p:cNvSpPr/>
          <p:nvPr/>
        </p:nvSpPr>
        <p:spPr>
          <a:xfrm>
            <a:off x="1450528" y="5457277"/>
            <a:ext cx="506762" cy="348676"/>
          </a:xfrm>
          <a:prstGeom prst="rect">
            <a:avLst/>
          </a:prstGeom>
          <a:noFill/>
          <a:ln w="5715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a:extLst>
              <a:ext uri="{FF2B5EF4-FFF2-40B4-BE49-F238E27FC236}">
                <a16:creationId xmlns:a16="http://schemas.microsoft.com/office/drawing/2014/main" xmlns="" id="{7439EAB6-ED15-49EA-997D-9085D83F131D}"/>
              </a:ext>
            </a:extLst>
          </p:cNvPr>
          <p:cNvSpPr txBox="1"/>
          <p:nvPr/>
        </p:nvSpPr>
        <p:spPr>
          <a:xfrm>
            <a:off x="2730109" y="4268277"/>
            <a:ext cx="3498075" cy="2609945"/>
          </a:xfrm>
          <a:prstGeom prst="rect">
            <a:avLst/>
          </a:prstGeom>
          <a:noFill/>
        </p:spPr>
        <p:txBody>
          <a:bodyPr wrap="square" rtlCol="0">
            <a:spAutoFit/>
          </a:bodyPr>
          <a:lstStyle/>
          <a:p>
            <a:pPr marL="285750" indent="-285750">
              <a:lnSpc>
                <a:spcPct val="120000"/>
              </a:lnSpc>
              <a:spcAft>
                <a:spcPts val="600"/>
              </a:spcAft>
              <a:buFont typeface="Wingdings" panose="05000000000000000000" pitchFamily="2" charset="2"/>
              <a:buChar char="Ø"/>
            </a:pPr>
            <a:r>
              <a:rPr lang="en-US" altLang="zh-CN" sz="1600" b="1" dirty="0">
                <a:latin typeface="Arial" panose="020B0604020202020204" pitchFamily="34" charset="0"/>
                <a:cs typeface="Arial" panose="020B0604020202020204" pitchFamily="34" charset="0"/>
              </a:rPr>
              <a:t>Radiation of the two instruments shows a significant difference in the inhomogeneous targets, especially at coastline;</a:t>
            </a:r>
          </a:p>
          <a:p>
            <a:pPr marL="285750" indent="-285750">
              <a:lnSpc>
                <a:spcPct val="120000"/>
              </a:lnSpc>
              <a:spcAft>
                <a:spcPts val="600"/>
              </a:spcAft>
              <a:buFont typeface="Wingdings" panose="05000000000000000000" pitchFamily="2" charset="2"/>
              <a:buChar char="Ø"/>
            </a:pPr>
            <a:r>
              <a:rPr lang="en-US" altLang="zh-CN" sz="1600" b="1" dirty="0">
                <a:latin typeface="Arial" panose="020B0604020202020204" pitchFamily="34" charset="0"/>
                <a:cs typeface="Arial" panose="020B0604020202020204" pitchFamily="34" charset="0"/>
              </a:rPr>
              <a:t>Bias has no systematic error along the coastline;</a:t>
            </a:r>
          </a:p>
          <a:p>
            <a:pPr marL="285750" indent="-285750">
              <a:lnSpc>
                <a:spcPct val="120000"/>
              </a:lnSpc>
              <a:spcAft>
                <a:spcPts val="600"/>
              </a:spcAft>
              <a:buFont typeface="Wingdings" panose="05000000000000000000" pitchFamily="2" charset="2"/>
              <a:buChar char="Ø"/>
            </a:pPr>
            <a:endParaRPr lang="zh-CN" altLang="en-US" sz="1600" b="1"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xmlns="" id="{D3C1FB34-86E5-4335-B83E-A3C6E22F78CC}"/>
              </a:ext>
            </a:extLst>
          </p:cNvPr>
          <p:cNvSpPr txBox="1"/>
          <p:nvPr/>
        </p:nvSpPr>
        <p:spPr>
          <a:xfrm>
            <a:off x="-97570" y="696163"/>
            <a:ext cx="9169498" cy="400110"/>
          </a:xfrm>
          <a:prstGeom prst="rect">
            <a:avLst/>
          </a:prstGeom>
          <a:noFill/>
        </p:spPr>
        <p:txBody>
          <a:bodyPr wrap="none" rtlCol="0">
            <a:spAutoFit/>
          </a:bodyPr>
          <a:lstStyle/>
          <a:p>
            <a:r>
              <a:rPr lang="en-US" altLang="zh-CN" sz="2000" b="1" dirty="0">
                <a:latin typeface="Arial" panose="020B0604020202020204" pitchFamily="34" charset="0"/>
                <a:cs typeface="Arial" panose="020B0604020202020204" pitchFamily="34" charset="0"/>
              </a:rPr>
              <a:t>Geolocation inconsistency was found at the beginning of commissioning.</a:t>
            </a:r>
            <a:endParaRPr lang="zh-CN" alt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702144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a:extLst>
              <a:ext uri="{FF2B5EF4-FFF2-40B4-BE49-F238E27FC236}">
                <a16:creationId xmlns:a16="http://schemas.microsoft.com/office/drawing/2014/main" xmlns="" id="{F3FA571B-455C-408B-886E-8CE274D1A3E7}"/>
              </a:ext>
            </a:extLst>
          </p:cNvPr>
          <p:cNvPicPr>
            <a:picLocks noGrp="1" noChangeAspect="1"/>
          </p:cNvPicPr>
          <p:nvPr>
            <p:ph idx="1"/>
          </p:nvPr>
        </p:nvPicPr>
        <p:blipFill>
          <a:blip r:embed="rId3"/>
          <a:stretch>
            <a:fillRect/>
          </a:stretch>
        </p:blipFill>
        <p:spPr>
          <a:xfrm>
            <a:off x="251520" y="842659"/>
            <a:ext cx="2119835" cy="2217009"/>
          </a:xfrm>
          <a:prstGeom prst="rect">
            <a:avLst/>
          </a:prstGeom>
        </p:spPr>
      </p:pic>
      <p:grpSp>
        <p:nvGrpSpPr>
          <p:cNvPr id="14" name="组合 13">
            <a:extLst>
              <a:ext uri="{FF2B5EF4-FFF2-40B4-BE49-F238E27FC236}">
                <a16:creationId xmlns:a16="http://schemas.microsoft.com/office/drawing/2014/main" xmlns="" id="{14906CCE-A254-49B8-8BE5-0E7A946B0D50}"/>
              </a:ext>
            </a:extLst>
          </p:cNvPr>
          <p:cNvGrpSpPr/>
          <p:nvPr/>
        </p:nvGrpSpPr>
        <p:grpSpPr>
          <a:xfrm>
            <a:off x="251520" y="3139097"/>
            <a:ext cx="2119835" cy="2136716"/>
            <a:chOff x="1014622" y="2934536"/>
            <a:chExt cx="2826446" cy="2136716"/>
          </a:xfrm>
        </p:grpSpPr>
        <p:pic>
          <p:nvPicPr>
            <p:cNvPr id="6" name="图片 5">
              <a:extLst>
                <a:ext uri="{FF2B5EF4-FFF2-40B4-BE49-F238E27FC236}">
                  <a16:creationId xmlns:a16="http://schemas.microsoft.com/office/drawing/2014/main" xmlns="" id="{B50F86B5-4CB0-4F7F-AE52-72F079970658}"/>
                </a:ext>
              </a:extLst>
            </p:cNvPr>
            <p:cNvPicPr>
              <a:picLocks noChangeAspect="1"/>
            </p:cNvPicPr>
            <p:nvPr/>
          </p:nvPicPr>
          <p:blipFill>
            <a:blip r:embed="rId4"/>
            <a:stretch>
              <a:fillRect/>
            </a:stretch>
          </p:blipFill>
          <p:spPr>
            <a:xfrm>
              <a:off x="1014622" y="2934536"/>
              <a:ext cx="2826446" cy="2136716"/>
            </a:xfrm>
            <a:prstGeom prst="rect">
              <a:avLst/>
            </a:prstGeom>
          </p:spPr>
        </p:pic>
        <p:sp>
          <p:nvSpPr>
            <p:cNvPr id="8" name="文本框 7">
              <a:extLst>
                <a:ext uri="{FF2B5EF4-FFF2-40B4-BE49-F238E27FC236}">
                  <a16:creationId xmlns:a16="http://schemas.microsoft.com/office/drawing/2014/main" xmlns="" id="{7887FB5C-A752-4B5D-B148-05ED50B0CA9B}"/>
                </a:ext>
              </a:extLst>
            </p:cNvPr>
            <p:cNvSpPr txBox="1"/>
            <p:nvPr/>
          </p:nvSpPr>
          <p:spPr>
            <a:xfrm>
              <a:off x="2750226" y="3059668"/>
              <a:ext cx="892721"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FOV4</a:t>
              </a:r>
              <a:endParaRPr lang="zh-CN" altLang="en-US" dirty="0">
                <a:latin typeface="Arial" panose="020B0604020202020204" pitchFamily="34" charset="0"/>
                <a:cs typeface="Arial" panose="020B0604020202020204" pitchFamily="34" charset="0"/>
              </a:endParaRPr>
            </a:p>
          </p:txBody>
        </p:sp>
      </p:grpSp>
      <p:grpSp>
        <p:nvGrpSpPr>
          <p:cNvPr id="3" name="组合 2">
            <a:extLst>
              <a:ext uri="{FF2B5EF4-FFF2-40B4-BE49-F238E27FC236}">
                <a16:creationId xmlns:a16="http://schemas.microsoft.com/office/drawing/2014/main" xmlns="" id="{E79A8F11-3033-42B7-9EDA-1CBF827747D6}"/>
              </a:ext>
            </a:extLst>
          </p:cNvPr>
          <p:cNvGrpSpPr/>
          <p:nvPr/>
        </p:nvGrpSpPr>
        <p:grpSpPr>
          <a:xfrm>
            <a:off x="2607579" y="875916"/>
            <a:ext cx="2118451" cy="2150495"/>
            <a:chOff x="4156034" y="671354"/>
            <a:chExt cx="2824601" cy="2150495"/>
          </a:xfrm>
        </p:grpSpPr>
        <p:pic>
          <p:nvPicPr>
            <p:cNvPr id="5" name="图片 4">
              <a:extLst>
                <a:ext uri="{FF2B5EF4-FFF2-40B4-BE49-F238E27FC236}">
                  <a16:creationId xmlns:a16="http://schemas.microsoft.com/office/drawing/2014/main" xmlns="" id="{9E579F5A-882C-4D12-BBFB-B19B829C3848}"/>
                </a:ext>
              </a:extLst>
            </p:cNvPr>
            <p:cNvPicPr>
              <a:picLocks noChangeAspect="1"/>
            </p:cNvPicPr>
            <p:nvPr/>
          </p:nvPicPr>
          <p:blipFill>
            <a:blip r:embed="rId5"/>
            <a:stretch>
              <a:fillRect/>
            </a:stretch>
          </p:blipFill>
          <p:spPr>
            <a:xfrm>
              <a:off x="4156034" y="671354"/>
              <a:ext cx="2824601" cy="2150495"/>
            </a:xfrm>
            <a:prstGeom prst="rect">
              <a:avLst/>
            </a:prstGeom>
          </p:spPr>
        </p:pic>
        <p:sp>
          <p:nvSpPr>
            <p:cNvPr id="9" name="文本框 8">
              <a:extLst>
                <a:ext uri="{FF2B5EF4-FFF2-40B4-BE49-F238E27FC236}">
                  <a16:creationId xmlns:a16="http://schemas.microsoft.com/office/drawing/2014/main" xmlns="" id="{56488772-FE81-483F-B8FF-DD3B6D79EF84}"/>
                </a:ext>
              </a:extLst>
            </p:cNvPr>
            <p:cNvSpPr txBox="1"/>
            <p:nvPr/>
          </p:nvSpPr>
          <p:spPr>
            <a:xfrm>
              <a:off x="4505741" y="793334"/>
              <a:ext cx="892721"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FOV2</a:t>
              </a:r>
              <a:endParaRPr lang="zh-CN" altLang="en-US" dirty="0">
                <a:latin typeface="Arial" panose="020B0604020202020204" pitchFamily="34" charset="0"/>
                <a:cs typeface="Arial" panose="020B0604020202020204" pitchFamily="34" charset="0"/>
              </a:endParaRPr>
            </a:p>
          </p:txBody>
        </p:sp>
      </p:grpSp>
      <p:grpSp>
        <p:nvGrpSpPr>
          <p:cNvPr id="13" name="组合 12">
            <a:extLst>
              <a:ext uri="{FF2B5EF4-FFF2-40B4-BE49-F238E27FC236}">
                <a16:creationId xmlns:a16="http://schemas.microsoft.com/office/drawing/2014/main" xmlns="" id="{7298793B-DBD6-4542-89D6-C6E1B5202BA9}"/>
              </a:ext>
            </a:extLst>
          </p:cNvPr>
          <p:cNvGrpSpPr/>
          <p:nvPr/>
        </p:nvGrpSpPr>
        <p:grpSpPr>
          <a:xfrm>
            <a:off x="2613140" y="3106457"/>
            <a:ext cx="2119834" cy="2169356"/>
            <a:chOff x="4163448" y="2901896"/>
            <a:chExt cx="2826445" cy="2169356"/>
          </a:xfrm>
        </p:grpSpPr>
        <p:pic>
          <p:nvPicPr>
            <p:cNvPr id="7" name="图片 6">
              <a:extLst>
                <a:ext uri="{FF2B5EF4-FFF2-40B4-BE49-F238E27FC236}">
                  <a16:creationId xmlns:a16="http://schemas.microsoft.com/office/drawing/2014/main" xmlns="" id="{C3878219-3EC7-48D3-BCF6-91116FF9397F}"/>
                </a:ext>
              </a:extLst>
            </p:cNvPr>
            <p:cNvPicPr>
              <a:picLocks noChangeAspect="1"/>
            </p:cNvPicPr>
            <p:nvPr/>
          </p:nvPicPr>
          <p:blipFill>
            <a:blip r:embed="rId6"/>
            <a:stretch>
              <a:fillRect/>
            </a:stretch>
          </p:blipFill>
          <p:spPr>
            <a:xfrm>
              <a:off x="4163448" y="2901896"/>
              <a:ext cx="2826445" cy="2169356"/>
            </a:xfrm>
            <a:prstGeom prst="rect">
              <a:avLst/>
            </a:prstGeom>
          </p:spPr>
        </p:pic>
        <p:sp>
          <p:nvSpPr>
            <p:cNvPr id="10" name="文本框 9">
              <a:extLst>
                <a:ext uri="{FF2B5EF4-FFF2-40B4-BE49-F238E27FC236}">
                  <a16:creationId xmlns:a16="http://schemas.microsoft.com/office/drawing/2014/main" xmlns="" id="{CB0A2087-92D2-4C66-A79D-B604A1781105}"/>
                </a:ext>
              </a:extLst>
            </p:cNvPr>
            <p:cNvSpPr txBox="1"/>
            <p:nvPr/>
          </p:nvSpPr>
          <p:spPr>
            <a:xfrm>
              <a:off x="4485828" y="3059668"/>
              <a:ext cx="892721"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FOV3</a:t>
              </a:r>
              <a:endParaRPr lang="zh-CN" altLang="en-US" dirty="0">
                <a:latin typeface="Arial" panose="020B0604020202020204" pitchFamily="34" charset="0"/>
                <a:cs typeface="Arial" panose="020B0604020202020204" pitchFamily="34" charset="0"/>
              </a:endParaRPr>
            </a:p>
          </p:txBody>
        </p:sp>
      </p:grpSp>
      <p:sp>
        <p:nvSpPr>
          <p:cNvPr id="11" name="文本框 10">
            <a:extLst>
              <a:ext uri="{FF2B5EF4-FFF2-40B4-BE49-F238E27FC236}">
                <a16:creationId xmlns:a16="http://schemas.microsoft.com/office/drawing/2014/main" xmlns="" id="{167ED40A-692E-4DFA-BBBA-81D0CBEF161C}"/>
              </a:ext>
            </a:extLst>
          </p:cNvPr>
          <p:cNvSpPr txBox="1"/>
          <p:nvPr/>
        </p:nvSpPr>
        <p:spPr>
          <a:xfrm>
            <a:off x="1683230" y="1005733"/>
            <a:ext cx="669541" cy="64633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FOV1</a:t>
            </a:r>
            <a:endParaRPr lang="zh-CN" altLang="en-US" dirty="0">
              <a:latin typeface="Arial" panose="020B0604020202020204" pitchFamily="34" charset="0"/>
              <a:cs typeface="Arial" panose="020B0604020202020204" pitchFamily="34" charset="0"/>
            </a:endParaRPr>
          </a:p>
        </p:txBody>
      </p:sp>
      <p:graphicFrame>
        <p:nvGraphicFramePr>
          <p:cNvPr id="12" name="表格 11">
            <a:extLst>
              <a:ext uri="{FF2B5EF4-FFF2-40B4-BE49-F238E27FC236}">
                <a16:creationId xmlns:a16="http://schemas.microsoft.com/office/drawing/2014/main" xmlns="" id="{A06B4901-88E6-4869-A12F-C97D16E3029C}"/>
              </a:ext>
            </a:extLst>
          </p:cNvPr>
          <p:cNvGraphicFramePr>
            <a:graphicFrameLocks noGrp="1"/>
          </p:cNvGraphicFramePr>
          <p:nvPr>
            <p:extLst>
              <p:ext uri="{D42A27DB-BD31-4B8C-83A1-F6EECF244321}">
                <p14:modId xmlns:p14="http://schemas.microsoft.com/office/powerpoint/2010/main" val="3817243526"/>
              </p:ext>
            </p:extLst>
          </p:nvPr>
        </p:nvGraphicFramePr>
        <p:xfrm>
          <a:off x="5886084" y="3374328"/>
          <a:ext cx="2179323" cy="1692584"/>
        </p:xfrm>
        <a:graphic>
          <a:graphicData uri="http://schemas.openxmlformats.org/drawingml/2006/table">
            <a:tbl>
              <a:tblPr firstRow="1" bandRow="1">
                <a:tableStyleId>{93296810-A885-4BE3-A3E7-6D5BEEA58F35}</a:tableStyleId>
              </a:tblPr>
              <a:tblGrid>
                <a:gridCol w="726441">
                  <a:extLst>
                    <a:ext uri="{9D8B030D-6E8A-4147-A177-3AD203B41FA5}">
                      <a16:colId xmlns:a16="http://schemas.microsoft.com/office/drawing/2014/main" xmlns="" val="2438687007"/>
                    </a:ext>
                  </a:extLst>
                </a:gridCol>
                <a:gridCol w="726441">
                  <a:extLst>
                    <a:ext uri="{9D8B030D-6E8A-4147-A177-3AD203B41FA5}">
                      <a16:colId xmlns:a16="http://schemas.microsoft.com/office/drawing/2014/main" xmlns="" val="1423728885"/>
                    </a:ext>
                  </a:extLst>
                </a:gridCol>
                <a:gridCol w="726441">
                  <a:extLst>
                    <a:ext uri="{9D8B030D-6E8A-4147-A177-3AD203B41FA5}">
                      <a16:colId xmlns:a16="http://schemas.microsoft.com/office/drawing/2014/main" xmlns="" val="2968431877"/>
                    </a:ext>
                  </a:extLst>
                </a:gridCol>
              </a:tblGrid>
              <a:tr h="302139">
                <a:tc>
                  <a:txBody>
                    <a:bodyPr/>
                    <a:lstStyle/>
                    <a:p>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X</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Y</a:t>
                      </a:r>
                      <a:endParaRPr lang="zh-CN" altLang="en-US" sz="160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xmlns="" val="3146692921"/>
                  </a:ext>
                </a:extLst>
              </a:tr>
              <a:tr h="339326">
                <a:tc>
                  <a:txBody>
                    <a:bodyPr/>
                    <a:lstStyle/>
                    <a:p>
                      <a:r>
                        <a:rPr lang="en-US" altLang="zh-CN" sz="1600" dirty="0">
                          <a:latin typeface="Arial" panose="020B0604020202020204" pitchFamily="34" charset="0"/>
                          <a:cs typeface="Arial" panose="020B0604020202020204" pitchFamily="34" charset="0"/>
                        </a:rPr>
                        <a:t>FOV1</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-37</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3</a:t>
                      </a:r>
                      <a:endParaRPr lang="zh-CN" altLang="en-US" sz="160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xmlns="" val="4113676348"/>
                  </a:ext>
                </a:extLst>
              </a:tr>
              <a:tr h="339326">
                <a:tc>
                  <a:txBody>
                    <a:bodyPr/>
                    <a:lstStyle/>
                    <a:p>
                      <a:r>
                        <a:rPr lang="en-US" altLang="zh-CN" sz="1600" dirty="0">
                          <a:latin typeface="Arial" panose="020B0604020202020204" pitchFamily="34" charset="0"/>
                          <a:cs typeface="Arial" panose="020B0604020202020204" pitchFamily="34" charset="0"/>
                        </a:rPr>
                        <a:t>FOV2</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32</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0</a:t>
                      </a:r>
                      <a:endParaRPr lang="zh-CN" altLang="en-US" sz="160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xmlns="" val="1300124265"/>
                  </a:ext>
                </a:extLst>
              </a:tr>
              <a:tr h="339326">
                <a:tc>
                  <a:txBody>
                    <a:bodyPr/>
                    <a:lstStyle/>
                    <a:p>
                      <a:r>
                        <a:rPr lang="en-US" altLang="zh-CN" sz="1600" dirty="0">
                          <a:latin typeface="Arial" panose="020B0604020202020204" pitchFamily="34" charset="0"/>
                          <a:cs typeface="Arial" panose="020B0604020202020204" pitchFamily="34" charset="0"/>
                        </a:rPr>
                        <a:t>FOV3</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31</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2</a:t>
                      </a:r>
                      <a:endParaRPr lang="zh-CN" altLang="en-US" sz="160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xmlns="" val="2418653397"/>
                  </a:ext>
                </a:extLst>
              </a:tr>
              <a:tr h="339326">
                <a:tc>
                  <a:txBody>
                    <a:bodyPr/>
                    <a:lstStyle/>
                    <a:p>
                      <a:r>
                        <a:rPr lang="en-US" altLang="zh-CN" sz="1600" dirty="0">
                          <a:latin typeface="Arial" panose="020B0604020202020204" pitchFamily="34" charset="0"/>
                          <a:cs typeface="Arial" panose="020B0604020202020204" pitchFamily="34" charset="0"/>
                        </a:rPr>
                        <a:t>FOV4</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-32</a:t>
                      </a:r>
                      <a:endParaRPr lang="zh-CN" altLang="en-US" sz="1600" dirty="0">
                        <a:latin typeface="Arial" panose="020B0604020202020204" pitchFamily="34" charset="0"/>
                        <a:cs typeface="Arial" panose="020B0604020202020204" pitchFamily="34" charset="0"/>
                      </a:endParaRPr>
                    </a:p>
                  </a:txBody>
                  <a:tcPr marL="68580" marR="68580"/>
                </a:tc>
                <a:tc>
                  <a:txBody>
                    <a:bodyPr/>
                    <a:lstStyle/>
                    <a:p>
                      <a:r>
                        <a:rPr lang="en-US" altLang="zh-CN" sz="1600" dirty="0">
                          <a:latin typeface="Arial" panose="020B0604020202020204" pitchFamily="34" charset="0"/>
                          <a:cs typeface="Arial" panose="020B0604020202020204" pitchFamily="34" charset="0"/>
                        </a:rPr>
                        <a:t>3</a:t>
                      </a:r>
                      <a:endParaRPr lang="zh-CN" altLang="en-US" sz="1600" dirty="0">
                        <a:latin typeface="Arial" panose="020B0604020202020204" pitchFamily="34" charset="0"/>
                        <a:cs typeface="Arial" panose="020B0604020202020204" pitchFamily="34" charset="0"/>
                      </a:endParaRPr>
                    </a:p>
                  </a:txBody>
                  <a:tcPr marL="68580" marR="68580"/>
                </a:tc>
                <a:extLst>
                  <a:ext uri="{0D108BD9-81ED-4DB2-BD59-A6C34878D82A}">
                    <a16:rowId xmlns:a16="http://schemas.microsoft.com/office/drawing/2014/main" xmlns="" val="2271514474"/>
                  </a:ext>
                </a:extLst>
              </a:tr>
            </a:tbl>
          </a:graphicData>
        </a:graphic>
      </p:graphicFrame>
      <p:sp>
        <p:nvSpPr>
          <p:cNvPr id="17" name="文本框 16">
            <a:extLst>
              <a:ext uri="{FF2B5EF4-FFF2-40B4-BE49-F238E27FC236}">
                <a16:creationId xmlns:a16="http://schemas.microsoft.com/office/drawing/2014/main" xmlns="" id="{6A92AD6D-C54E-4045-8567-C0BACE933808}"/>
              </a:ext>
            </a:extLst>
          </p:cNvPr>
          <p:cNvSpPr txBox="1"/>
          <p:nvPr/>
        </p:nvSpPr>
        <p:spPr>
          <a:xfrm>
            <a:off x="5757739" y="5566951"/>
            <a:ext cx="2579543" cy="1200329"/>
          </a:xfrm>
          <a:prstGeom prst="rect">
            <a:avLst/>
          </a:prstGeom>
          <a:noFill/>
        </p:spPr>
        <p:txBody>
          <a:bodyPr wrap="square" rtlCol="0">
            <a:spAutoFit/>
          </a:bodyPr>
          <a:lstStyle/>
          <a:p>
            <a:r>
              <a:rPr lang="en-US" altLang="zh-CN" sz="2400" b="1" dirty="0">
                <a:solidFill>
                  <a:srgbClr val="0000CC"/>
                </a:solidFill>
                <a:latin typeface="Arial" panose="020B0604020202020204" pitchFamily="34" charset="0"/>
                <a:cs typeface="Arial" panose="020B0604020202020204" pitchFamily="34" charset="0"/>
              </a:rPr>
              <a:t>The FOVs maybe reverse left and right!</a:t>
            </a:r>
            <a:endParaRPr lang="zh-CN" altLang="en-US" sz="2400" b="1" dirty="0">
              <a:solidFill>
                <a:srgbClr val="0000CC"/>
              </a:solidFill>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xmlns="" id="{048B74C9-2C05-4A7B-B577-F503140BF7C2}"/>
              </a:ext>
            </a:extLst>
          </p:cNvPr>
          <p:cNvSpPr txBox="1"/>
          <p:nvPr/>
        </p:nvSpPr>
        <p:spPr>
          <a:xfrm>
            <a:off x="251521" y="5733040"/>
            <a:ext cx="4723826" cy="861774"/>
          </a:xfrm>
          <a:prstGeom prst="rect">
            <a:avLst/>
          </a:prstGeom>
          <a:solidFill>
            <a:schemeClr val="bg1"/>
          </a:solidFill>
          <a:ln>
            <a:solidFill>
              <a:srgbClr val="00B050"/>
            </a:solidFill>
          </a:ln>
        </p:spPr>
        <p:txBody>
          <a:bodyPr wrap="square" rtlCol="0">
            <a:spAutoFit/>
          </a:bodyPr>
          <a:lstStyle/>
          <a:p>
            <a:pPr marL="285750" indent="-28575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Low latitude, nonuniformity samples</a:t>
            </a:r>
          </a:p>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FOR 13-17</a:t>
            </a:r>
            <a:r>
              <a:rPr lang="zh-CN" altLang="en-US" sz="2000" dirty="0">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near nadir samples</a:t>
            </a:r>
          </a:p>
        </p:txBody>
      </p:sp>
      <p:sp>
        <p:nvSpPr>
          <p:cNvPr id="19" name="Rectangle 2">
            <a:extLst>
              <a:ext uri="{FF2B5EF4-FFF2-40B4-BE49-F238E27FC236}">
                <a16:creationId xmlns:a16="http://schemas.microsoft.com/office/drawing/2014/main" xmlns="" id="{DAF3FF08-9F68-49C7-8477-AF9AE58501A6}"/>
              </a:ext>
            </a:extLst>
          </p:cNvPr>
          <p:cNvSpPr txBox="1">
            <a:spLocks noChangeArrowheads="1"/>
          </p:cNvSpPr>
          <p:nvPr/>
        </p:nvSpPr>
        <p:spPr>
          <a:xfrm>
            <a:off x="1494235" y="188913"/>
            <a:ext cx="6172200" cy="563562"/>
          </a:xfrm>
          <a:prstGeom prst="rect">
            <a:avLst/>
          </a:prstGeom>
        </p:spPr>
        <p:txBody>
          <a:bodyPr/>
          <a:lstStyle>
            <a:lvl1pPr algn="ctr" rtl="0" eaLnBrk="0" fontAlgn="base" hangingPunct="0">
              <a:spcBef>
                <a:spcPct val="0"/>
              </a:spcBef>
              <a:spcAft>
                <a:spcPct val="0"/>
              </a:spcAft>
              <a:defRPr sz="2800" kern="1200">
                <a:solidFill>
                  <a:srgbClr val="008000"/>
                </a:solidFill>
                <a:latin typeface="+mj-lt"/>
                <a:ea typeface="+mj-ea"/>
                <a:cs typeface="+mj-cs"/>
              </a:defRPr>
            </a:lvl1pPr>
            <a:lvl2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9pPr>
          </a:lstStyle>
          <a:p>
            <a:pPr eaLnBrk="1" hangingPunct="1"/>
            <a:r>
              <a:rPr lang="en-US" altLang="zh-CN" dirty="0">
                <a:solidFill>
                  <a:srgbClr val="002060"/>
                </a:solidFill>
                <a:latin typeface="Arial Black" panose="020B0A04020102020204" pitchFamily="34" charset="0"/>
              </a:rPr>
              <a:t>Geolocation consistency </a:t>
            </a:r>
          </a:p>
        </p:txBody>
      </p:sp>
      <p:cxnSp>
        <p:nvCxnSpPr>
          <p:cNvPr id="20" name="直接连接符 19">
            <a:extLst>
              <a:ext uri="{FF2B5EF4-FFF2-40B4-BE49-F238E27FC236}">
                <a16:creationId xmlns:a16="http://schemas.microsoft.com/office/drawing/2014/main" xmlns="" id="{45236729-231C-41A3-952D-300F8CF4FE2A}"/>
              </a:ext>
            </a:extLst>
          </p:cNvPr>
          <p:cNvCxnSpPr>
            <a:cxnSpLocks/>
          </p:cNvCxnSpPr>
          <p:nvPr/>
        </p:nvCxnSpPr>
        <p:spPr>
          <a:xfrm>
            <a:off x="143508" y="752476"/>
            <a:ext cx="8970012" cy="9525"/>
          </a:xfrm>
          <a:prstGeom prst="line">
            <a:avLst/>
          </a:prstGeom>
          <a:ln w="88900"/>
        </p:spPr>
        <p:style>
          <a:lnRef idx="3">
            <a:schemeClr val="accent1"/>
          </a:lnRef>
          <a:fillRef idx="0">
            <a:schemeClr val="accent1"/>
          </a:fillRef>
          <a:effectRef idx="2">
            <a:schemeClr val="accent1"/>
          </a:effectRef>
          <a:fontRef idx="minor">
            <a:schemeClr val="tx1"/>
          </a:fontRef>
        </p:style>
      </p:cxnSp>
      <p:sp>
        <p:nvSpPr>
          <p:cNvPr id="2" name="文本框 1">
            <a:extLst>
              <a:ext uri="{FF2B5EF4-FFF2-40B4-BE49-F238E27FC236}">
                <a16:creationId xmlns:a16="http://schemas.microsoft.com/office/drawing/2014/main" xmlns="" id="{6A632536-5505-4B3A-9572-08693A981693}"/>
              </a:ext>
            </a:extLst>
          </p:cNvPr>
          <p:cNvSpPr txBox="1"/>
          <p:nvPr/>
        </p:nvSpPr>
        <p:spPr>
          <a:xfrm rot="16200000">
            <a:off x="3996058" y="2703245"/>
            <a:ext cx="1958579" cy="646331"/>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Orbit Direction</a:t>
            </a:r>
          </a:p>
          <a:p>
            <a:endParaRPr lang="zh-CN" altLang="en-US" b="1" dirty="0">
              <a:solidFill>
                <a:srgbClr val="FF0000"/>
              </a:solidFill>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xmlns="" id="{EBA4D5DE-3B13-4FAF-8F8E-5E370359BA89}"/>
              </a:ext>
            </a:extLst>
          </p:cNvPr>
          <p:cNvSpPr txBox="1"/>
          <p:nvPr/>
        </p:nvSpPr>
        <p:spPr>
          <a:xfrm>
            <a:off x="1795699" y="5243786"/>
            <a:ext cx="2118451" cy="646331"/>
          </a:xfrm>
          <a:prstGeom prst="rect">
            <a:avLst/>
          </a:prstGeom>
          <a:noFill/>
        </p:spPr>
        <p:txBody>
          <a:bodyPr wrap="square" rtlCol="0">
            <a:spAutoFit/>
          </a:bodyPr>
          <a:lstStyle/>
          <a:p>
            <a:r>
              <a:rPr lang="en-US" altLang="zh-CN" b="1" dirty="0">
                <a:solidFill>
                  <a:srgbClr val="FF0000"/>
                </a:solidFill>
                <a:latin typeface="Arial" panose="020B0604020202020204" pitchFamily="34" charset="0"/>
                <a:cs typeface="Arial" panose="020B0604020202020204" pitchFamily="34" charset="0"/>
              </a:rPr>
              <a:t>Scan Direction</a:t>
            </a:r>
          </a:p>
          <a:p>
            <a:endParaRPr lang="zh-CN" altLang="en-US" b="1" dirty="0">
              <a:solidFill>
                <a:srgbClr val="FF0000"/>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xmlns="" id="{0CF1ABB2-3587-4E99-812F-06438B797344}"/>
              </a:ext>
            </a:extLst>
          </p:cNvPr>
          <p:cNvSpPr txBox="1"/>
          <p:nvPr/>
        </p:nvSpPr>
        <p:spPr>
          <a:xfrm>
            <a:off x="5233946" y="1631620"/>
            <a:ext cx="3689939" cy="830997"/>
          </a:xfrm>
          <a:prstGeom prst="rect">
            <a:avLst/>
          </a:prstGeom>
          <a:solidFill>
            <a:schemeClr val="accent1">
              <a:lumMod val="40000"/>
              <a:lumOff val="60000"/>
            </a:schemeClr>
          </a:solidFill>
        </p:spPr>
        <p:txBody>
          <a:bodyPr wrap="square" rtlCol="0">
            <a:spAutoFit/>
          </a:bodyPr>
          <a:lstStyle/>
          <a:p>
            <a:r>
              <a:rPr lang="en-US" altLang="zh-CN" sz="2400" dirty="0">
                <a:solidFill>
                  <a:srgbClr val="C00000"/>
                </a:solidFill>
                <a:latin typeface="Calibri" panose="020F0502020204030204" pitchFamily="34" charset="0"/>
                <a:cs typeface="Calibri" panose="020F0502020204030204" pitchFamily="34" charset="0"/>
              </a:rPr>
              <a:t>Checking geolocation consistency between 4 FOVs</a:t>
            </a:r>
          </a:p>
        </p:txBody>
      </p:sp>
    </p:spTree>
    <p:extLst>
      <p:ext uri="{BB962C8B-B14F-4D97-AF65-F5344CB8AC3E}">
        <p14:creationId xmlns:p14="http://schemas.microsoft.com/office/powerpoint/2010/main" val="5760130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96" y="1225689"/>
            <a:ext cx="6367767" cy="5016758"/>
          </a:xfrm>
          <a:prstGeom prst="rect">
            <a:avLst/>
          </a:prstGeom>
          <a:noFill/>
        </p:spPr>
        <p:txBody>
          <a:bodyPr wrap="square" rtlCol="0">
            <a:spAutoFit/>
          </a:bodyPr>
          <a:lstStyle/>
          <a:p>
            <a:pPr algn="l" defTabSz="914400" rtl="0" fontAlgn="base">
              <a:spcBef>
                <a:spcPct val="0"/>
              </a:spcBef>
              <a:spcAft>
                <a:spcPct val="0"/>
              </a:spcAft>
            </a:pPr>
            <a:r>
              <a:rPr lang="en-US" altLang="zh-CN" sz="2000" b="1" kern="1200" dirty="0">
                <a:solidFill>
                  <a:srgbClr val="FF0000"/>
                </a:solidFill>
                <a:latin typeface="Arial" pitchFamily="34" charset="0"/>
                <a:ea typeface="宋体" pitchFamily="2" charset="-122"/>
                <a:cs typeface="+mn-cs"/>
              </a:rPr>
              <a:t>10 instruments on </a:t>
            </a:r>
            <a:r>
              <a:rPr lang="en-US" altLang="zh-CN" sz="2000" b="1" kern="1200" dirty="0" smtClean="0">
                <a:solidFill>
                  <a:srgbClr val="FF0000"/>
                </a:solidFill>
                <a:latin typeface="Arial" pitchFamily="34" charset="0"/>
                <a:ea typeface="宋体" pitchFamily="2" charset="-122"/>
                <a:cs typeface="+mn-cs"/>
              </a:rPr>
              <a:t>board </a:t>
            </a:r>
            <a:r>
              <a:rPr lang="en-US" altLang="zh-CN" sz="2000" b="1" kern="1200" dirty="0">
                <a:solidFill>
                  <a:srgbClr val="FF0000"/>
                </a:solidFill>
                <a:latin typeface="Arial" pitchFamily="34" charset="0"/>
                <a:ea typeface="宋体" pitchFamily="2" charset="-122"/>
                <a:cs typeface="+mn-cs"/>
              </a:rPr>
              <a:t>FY-3D:</a:t>
            </a:r>
          </a:p>
          <a:p>
            <a:pPr marL="342900" indent="-342900" algn="l" defTabSz="914400" rtl="0" fontAlgn="base">
              <a:spcBef>
                <a:spcPct val="0"/>
              </a:spcBef>
              <a:spcAft>
                <a:spcPct val="0"/>
              </a:spcAft>
              <a:buFont typeface="Wingdings" pitchFamily="2" charset="2"/>
              <a:buChar char="p"/>
            </a:pPr>
            <a:r>
              <a:rPr lang="en-US" altLang="zh-CN" sz="2000" b="1" kern="1200" dirty="0" smtClean="0">
                <a:solidFill>
                  <a:srgbClr val="0070C0"/>
                </a:solidFill>
                <a:latin typeface="Arial" pitchFamily="34" charset="0"/>
                <a:ea typeface="宋体" pitchFamily="2" charset="-122"/>
                <a:cs typeface="+mn-cs"/>
              </a:rPr>
              <a:t>5 Successive </a:t>
            </a:r>
            <a:r>
              <a:rPr lang="en-US" altLang="zh-CN" sz="2000" b="1" kern="1200" dirty="0">
                <a:solidFill>
                  <a:srgbClr val="0070C0"/>
                </a:solidFill>
                <a:latin typeface="Arial" pitchFamily="34" charset="0"/>
                <a:ea typeface="宋体" pitchFamily="2" charset="-122"/>
                <a:cs typeface="+mn-cs"/>
              </a:rPr>
              <a:t>instruments:</a:t>
            </a:r>
          </a:p>
          <a:p>
            <a:pPr algn="l" defTabSz="914400" rtl="0" fontAlgn="base">
              <a:spcBef>
                <a:spcPct val="0"/>
              </a:spcBef>
              <a:spcAft>
                <a:spcPct val="0"/>
              </a:spcAft>
            </a:pPr>
            <a:r>
              <a:rPr lang="en-US" altLang="zh-CN" sz="2000" b="1" kern="1200" dirty="0">
                <a:solidFill>
                  <a:schemeClr val="tx1"/>
                </a:solidFill>
                <a:latin typeface="Arial" pitchFamily="34" charset="0"/>
                <a:ea typeface="宋体" pitchFamily="2" charset="-122"/>
                <a:cs typeface="+mn-cs"/>
              </a:rPr>
              <a:t>MWTS-II: </a:t>
            </a:r>
            <a:r>
              <a:rPr lang="en-US" altLang="zh-CN" sz="2000" kern="1200" dirty="0">
                <a:solidFill>
                  <a:schemeClr val="tx1"/>
                </a:solidFill>
                <a:latin typeface="Arial" pitchFamily="34" charset="0"/>
                <a:ea typeface="宋体" pitchFamily="2" charset="-122"/>
                <a:cs typeface="+mn-cs"/>
              </a:rPr>
              <a:t>Microwave Temperature sounder</a:t>
            </a:r>
          </a:p>
          <a:p>
            <a:pPr algn="l" defTabSz="914400" rtl="0" fontAlgn="base">
              <a:spcBef>
                <a:spcPct val="0"/>
              </a:spcBef>
              <a:spcAft>
                <a:spcPct val="0"/>
              </a:spcAft>
            </a:pPr>
            <a:r>
              <a:rPr lang="en-US" altLang="zh-CN" sz="2000" b="1" kern="1200" dirty="0">
                <a:solidFill>
                  <a:schemeClr val="tx1"/>
                </a:solidFill>
                <a:latin typeface="Arial" pitchFamily="34" charset="0"/>
                <a:ea typeface="宋体" pitchFamily="2" charset="-122"/>
                <a:cs typeface="+mn-cs"/>
              </a:rPr>
              <a:t>MWHS-II: </a:t>
            </a:r>
            <a:r>
              <a:rPr lang="en-US" altLang="zh-CN" sz="2000" kern="1200" dirty="0">
                <a:solidFill>
                  <a:schemeClr val="tx1"/>
                </a:solidFill>
                <a:latin typeface="Arial" pitchFamily="34" charset="0"/>
                <a:ea typeface="宋体" pitchFamily="2" charset="-122"/>
                <a:cs typeface="+mn-cs"/>
              </a:rPr>
              <a:t>Microwave Humidity sounder</a:t>
            </a:r>
          </a:p>
          <a:p>
            <a:pPr algn="l" defTabSz="914400" rtl="0" fontAlgn="base">
              <a:spcBef>
                <a:spcPct val="0"/>
              </a:spcBef>
              <a:spcAft>
                <a:spcPct val="0"/>
              </a:spcAft>
            </a:pPr>
            <a:r>
              <a:rPr lang="en-US" altLang="zh-CN" sz="2000" b="1" kern="1200" dirty="0">
                <a:solidFill>
                  <a:schemeClr val="tx1"/>
                </a:solidFill>
                <a:latin typeface="Arial" pitchFamily="34" charset="0"/>
                <a:ea typeface="宋体" pitchFamily="2" charset="-122"/>
                <a:cs typeface="+mn-cs"/>
              </a:rPr>
              <a:t>MWRI:</a:t>
            </a:r>
            <a:r>
              <a:rPr lang="en-US" altLang="zh-CN" sz="2000" kern="1200" dirty="0">
                <a:solidFill>
                  <a:schemeClr val="tx1"/>
                </a:solidFill>
                <a:latin typeface="Arial" pitchFamily="34" charset="0"/>
                <a:ea typeface="宋体" pitchFamily="2" charset="-122"/>
                <a:cs typeface="+mn-cs"/>
              </a:rPr>
              <a:t> Microwave Radiation Imager</a:t>
            </a:r>
          </a:p>
          <a:p>
            <a:pPr algn="l" defTabSz="914400" rtl="0" fontAlgn="base">
              <a:spcBef>
                <a:spcPct val="0"/>
              </a:spcBef>
              <a:spcAft>
                <a:spcPct val="0"/>
              </a:spcAft>
            </a:pPr>
            <a:r>
              <a:rPr lang="en-US" altLang="zh-CN" sz="2000" b="1" kern="1200" dirty="0">
                <a:solidFill>
                  <a:schemeClr val="tx1"/>
                </a:solidFill>
                <a:latin typeface="Arial" pitchFamily="34" charset="0"/>
                <a:ea typeface="宋体" pitchFamily="2" charset="-122"/>
                <a:cs typeface="+mn-cs"/>
              </a:rPr>
              <a:t>GNOS: </a:t>
            </a:r>
            <a:r>
              <a:rPr lang="en-US" altLang="zh-CN" sz="2000" kern="1200" dirty="0">
                <a:solidFill>
                  <a:schemeClr val="tx1"/>
                </a:solidFill>
                <a:latin typeface="Arial" pitchFamily="34" charset="0"/>
                <a:ea typeface="宋体" pitchFamily="2" charset="-122"/>
                <a:cs typeface="+mn-cs"/>
              </a:rPr>
              <a:t>Global Navigation Occultation Sounder</a:t>
            </a:r>
          </a:p>
          <a:p>
            <a:pPr algn="l" defTabSz="914400" rtl="0" fontAlgn="base">
              <a:spcBef>
                <a:spcPct val="0"/>
              </a:spcBef>
              <a:spcAft>
                <a:spcPct val="0"/>
              </a:spcAft>
            </a:pPr>
            <a:r>
              <a:rPr lang="en-US" altLang="zh-CN" sz="2000" b="1" kern="1200" dirty="0">
                <a:solidFill>
                  <a:schemeClr val="tx1"/>
                </a:solidFill>
                <a:latin typeface="Arial" pitchFamily="34" charset="0"/>
                <a:ea typeface="宋体" pitchFamily="2" charset="-122"/>
                <a:cs typeface="+mn-cs"/>
              </a:rPr>
              <a:t>SEM: </a:t>
            </a:r>
            <a:r>
              <a:rPr lang="en-US" altLang="zh-CN" sz="2000" kern="1200" dirty="0">
                <a:solidFill>
                  <a:schemeClr val="tx1"/>
                </a:solidFill>
                <a:latin typeface="Arial" pitchFamily="34" charset="0"/>
                <a:ea typeface="宋体" pitchFamily="2" charset="-122"/>
                <a:cs typeface="+mn-cs"/>
              </a:rPr>
              <a:t>Space Environment </a:t>
            </a:r>
            <a:r>
              <a:rPr lang="en-US" altLang="zh-CN" sz="2000" kern="1200" dirty="0" smtClean="0">
                <a:solidFill>
                  <a:schemeClr val="tx1"/>
                </a:solidFill>
                <a:latin typeface="Arial" pitchFamily="34" charset="0"/>
                <a:ea typeface="宋体" pitchFamily="2" charset="-122"/>
                <a:cs typeface="+mn-cs"/>
              </a:rPr>
              <a:t>Monitor</a:t>
            </a:r>
          </a:p>
          <a:p>
            <a:pPr algn="l" defTabSz="914400" rtl="0" fontAlgn="base">
              <a:spcBef>
                <a:spcPct val="0"/>
              </a:spcBef>
              <a:spcAft>
                <a:spcPct val="0"/>
              </a:spcAft>
            </a:pPr>
            <a:endParaRPr lang="en-US" altLang="zh-CN" sz="2000" b="1" kern="1200" dirty="0">
              <a:solidFill>
                <a:srgbClr val="0070C0"/>
              </a:solidFill>
              <a:latin typeface="Arial" pitchFamily="34" charset="0"/>
              <a:ea typeface="宋体" pitchFamily="2" charset="-122"/>
              <a:cs typeface="+mn-cs"/>
            </a:endParaRPr>
          </a:p>
          <a:p>
            <a:pPr marL="342900" indent="-342900" algn="l" defTabSz="914400" rtl="0" fontAlgn="base">
              <a:spcBef>
                <a:spcPct val="0"/>
              </a:spcBef>
              <a:spcAft>
                <a:spcPct val="0"/>
              </a:spcAft>
              <a:buFont typeface="Wingdings" pitchFamily="2" charset="2"/>
              <a:buChar char="p"/>
            </a:pPr>
            <a:r>
              <a:rPr lang="en-US" altLang="zh-CN" sz="2000" b="1" kern="1200" dirty="0" smtClean="0">
                <a:solidFill>
                  <a:srgbClr val="0070C0"/>
                </a:solidFill>
                <a:latin typeface="Arial" pitchFamily="34" charset="0"/>
                <a:ea typeface="宋体" pitchFamily="2" charset="-122"/>
                <a:cs typeface="+mn-cs"/>
              </a:rPr>
              <a:t>2 Improved </a:t>
            </a:r>
            <a:r>
              <a:rPr lang="en-US" altLang="zh-CN" sz="2000" b="1" kern="1200" dirty="0">
                <a:solidFill>
                  <a:srgbClr val="0070C0"/>
                </a:solidFill>
                <a:latin typeface="Arial" pitchFamily="34" charset="0"/>
                <a:ea typeface="宋体" pitchFamily="2" charset="-122"/>
                <a:cs typeface="+mn-cs"/>
              </a:rPr>
              <a:t>instruments</a:t>
            </a:r>
            <a:r>
              <a:rPr lang="zh-CN" altLang="en-US" sz="2000" b="1" kern="1200" dirty="0">
                <a:solidFill>
                  <a:srgbClr val="0070C0"/>
                </a:solidFill>
                <a:latin typeface="Arial" pitchFamily="34" charset="0"/>
                <a:ea typeface="宋体" pitchFamily="2" charset="-122"/>
                <a:cs typeface="+mn-cs"/>
              </a:rPr>
              <a:t>：</a:t>
            </a:r>
            <a:endParaRPr lang="en-US" altLang="zh-CN" sz="2000" b="1" kern="1200" dirty="0">
              <a:solidFill>
                <a:srgbClr val="0070C0"/>
              </a:solidFill>
              <a:latin typeface="Arial" pitchFamily="34" charset="0"/>
              <a:ea typeface="宋体" pitchFamily="2" charset="-122"/>
              <a:cs typeface="+mn-cs"/>
            </a:endParaRPr>
          </a:p>
          <a:p>
            <a:pPr algn="l" defTabSz="914400" rtl="0" fontAlgn="base">
              <a:spcBef>
                <a:spcPct val="0"/>
              </a:spcBef>
              <a:spcAft>
                <a:spcPct val="0"/>
              </a:spcAft>
            </a:pPr>
            <a:r>
              <a:rPr lang="en-US" altLang="zh-CN" sz="2000" b="1" i="1" u="sng" kern="1200" dirty="0">
                <a:solidFill>
                  <a:srgbClr val="FF0000"/>
                </a:solidFill>
                <a:latin typeface="Arial" pitchFamily="34" charset="0"/>
                <a:ea typeface="宋体" pitchFamily="2" charset="-122"/>
                <a:cs typeface="+mn-cs"/>
              </a:rPr>
              <a:t>MERSI-II</a:t>
            </a:r>
            <a:r>
              <a:rPr lang="zh-CN" altLang="en-US" sz="2000" b="1" i="1" u="sng" kern="1200" dirty="0">
                <a:solidFill>
                  <a:srgbClr val="FF0000"/>
                </a:solidFill>
                <a:latin typeface="Arial" pitchFamily="34" charset="0"/>
                <a:ea typeface="宋体" pitchFamily="2" charset="-122"/>
                <a:cs typeface="+mn-cs"/>
              </a:rPr>
              <a:t>：</a:t>
            </a:r>
            <a:r>
              <a:rPr lang="en-US" altLang="zh-CN" sz="2000" b="1" i="1" u="sng" kern="1200" dirty="0">
                <a:solidFill>
                  <a:srgbClr val="FF0000"/>
                </a:solidFill>
                <a:latin typeface="Arial" pitchFamily="34" charset="0"/>
                <a:ea typeface="宋体" pitchFamily="2" charset="-122"/>
                <a:cs typeface="+mn-cs"/>
              </a:rPr>
              <a:t>Improved from MERSI</a:t>
            </a:r>
          </a:p>
          <a:p>
            <a:pPr algn="l" defTabSz="914400" rtl="0" fontAlgn="base">
              <a:spcBef>
                <a:spcPct val="0"/>
              </a:spcBef>
              <a:spcAft>
                <a:spcPct val="0"/>
              </a:spcAft>
            </a:pPr>
            <a:r>
              <a:rPr lang="en-US" altLang="zh-CN" sz="2000" b="1" i="1" u="sng" kern="1200" dirty="0" smtClean="0">
                <a:solidFill>
                  <a:srgbClr val="FF0000"/>
                </a:solidFill>
                <a:latin typeface="Arial" pitchFamily="34" charset="0"/>
                <a:ea typeface="宋体" pitchFamily="2" charset="-122"/>
                <a:cs typeface="+mn-cs"/>
              </a:rPr>
              <a:t>HIRAS</a:t>
            </a:r>
            <a:r>
              <a:rPr lang="en-US" altLang="zh-CN" sz="2000" b="1" i="1" u="sng" kern="1200" dirty="0">
                <a:solidFill>
                  <a:srgbClr val="FF0000"/>
                </a:solidFill>
                <a:latin typeface="Arial" pitchFamily="34" charset="0"/>
                <a:ea typeface="宋体" pitchFamily="2" charset="-122"/>
                <a:cs typeface="+mn-cs"/>
              </a:rPr>
              <a:t>: Upgraded from filter-type </a:t>
            </a:r>
            <a:r>
              <a:rPr lang="en-US" altLang="zh-CN" sz="2000" b="1" i="1" u="sng" kern="1200" dirty="0" smtClean="0">
                <a:solidFill>
                  <a:srgbClr val="FF0000"/>
                </a:solidFill>
                <a:latin typeface="Arial" pitchFamily="34" charset="0"/>
                <a:ea typeface="宋体" pitchFamily="2" charset="-122"/>
                <a:cs typeface="+mn-cs"/>
              </a:rPr>
              <a:t>sounder </a:t>
            </a:r>
            <a:r>
              <a:rPr lang="en-US" altLang="zh-CN" sz="2000" b="1" i="1" u="sng" kern="1200" dirty="0">
                <a:solidFill>
                  <a:srgbClr val="FF0000"/>
                </a:solidFill>
                <a:latin typeface="Arial" pitchFamily="34" charset="0"/>
                <a:ea typeface="宋体" pitchFamily="2" charset="-122"/>
                <a:cs typeface="+mn-cs"/>
              </a:rPr>
              <a:t>IRAS </a:t>
            </a:r>
            <a:endParaRPr lang="en-US" altLang="zh-CN" sz="2000" b="1" i="1" u="sng" kern="1200" dirty="0" smtClean="0">
              <a:solidFill>
                <a:srgbClr val="FF0000"/>
              </a:solidFill>
              <a:latin typeface="Arial" pitchFamily="34" charset="0"/>
              <a:ea typeface="宋体" pitchFamily="2" charset="-122"/>
              <a:cs typeface="+mn-cs"/>
            </a:endParaRPr>
          </a:p>
          <a:p>
            <a:pPr algn="l" defTabSz="914400" rtl="0" fontAlgn="base">
              <a:spcBef>
                <a:spcPct val="0"/>
              </a:spcBef>
              <a:spcAft>
                <a:spcPct val="0"/>
              </a:spcAft>
            </a:pPr>
            <a:endParaRPr lang="en-US" altLang="zh-CN" sz="2000" b="1" i="1" u="sng" kern="1200" dirty="0">
              <a:solidFill>
                <a:srgbClr val="0070C0"/>
              </a:solidFill>
              <a:latin typeface="Arial" pitchFamily="34" charset="0"/>
              <a:ea typeface="宋体" pitchFamily="2" charset="-122"/>
              <a:cs typeface="+mn-cs"/>
            </a:endParaRPr>
          </a:p>
          <a:p>
            <a:pPr marL="342900" indent="-342900" algn="l" defTabSz="914400" rtl="0" fontAlgn="base">
              <a:spcBef>
                <a:spcPct val="0"/>
              </a:spcBef>
              <a:spcAft>
                <a:spcPct val="0"/>
              </a:spcAft>
              <a:buFont typeface="Wingdings" pitchFamily="2" charset="2"/>
              <a:buChar char="p"/>
            </a:pPr>
            <a:r>
              <a:rPr lang="en-US" altLang="zh-CN" sz="2000" b="1" kern="1200" dirty="0" smtClean="0">
                <a:solidFill>
                  <a:srgbClr val="0070C0"/>
                </a:solidFill>
                <a:latin typeface="Arial" pitchFamily="34" charset="0"/>
                <a:ea typeface="宋体" pitchFamily="2" charset="-122"/>
                <a:cs typeface="+mn-cs"/>
              </a:rPr>
              <a:t>3 New </a:t>
            </a:r>
            <a:r>
              <a:rPr lang="en-US" altLang="zh-CN" sz="2000" b="1" kern="1200" dirty="0">
                <a:solidFill>
                  <a:srgbClr val="0070C0"/>
                </a:solidFill>
                <a:latin typeface="Arial" pitchFamily="34" charset="0"/>
                <a:ea typeface="宋体" pitchFamily="2" charset="-122"/>
                <a:cs typeface="+mn-cs"/>
              </a:rPr>
              <a:t>Instruments:</a:t>
            </a:r>
          </a:p>
          <a:p>
            <a:pPr algn="l" defTabSz="914400" rtl="0" fontAlgn="base">
              <a:spcBef>
                <a:spcPct val="0"/>
              </a:spcBef>
              <a:spcAft>
                <a:spcPct val="0"/>
              </a:spcAft>
            </a:pPr>
            <a:r>
              <a:rPr lang="en-US" altLang="zh-CN" sz="2000" b="1" kern="1200" dirty="0">
                <a:latin typeface="Arial" pitchFamily="34" charset="0"/>
                <a:ea typeface="宋体" pitchFamily="2" charset="-122"/>
                <a:cs typeface="+mn-cs"/>
              </a:rPr>
              <a:t>GAS: </a:t>
            </a:r>
            <a:r>
              <a:rPr lang="en-US" altLang="zh-CN" sz="2000" kern="1200" dirty="0">
                <a:latin typeface="Arial" pitchFamily="34" charset="0"/>
                <a:ea typeface="宋体" pitchFamily="2" charset="-122"/>
                <a:cs typeface="+mn-cs"/>
              </a:rPr>
              <a:t>Greenhouse gases Absorption Spectrometer </a:t>
            </a:r>
          </a:p>
          <a:p>
            <a:pPr algn="l" defTabSz="914400" rtl="0" fontAlgn="base">
              <a:spcBef>
                <a:spcPct val="0"/>
              </a:spcBef>
              <a:spcAft>
                <a:spcPct val="0"/>
              </a:spcAft>
            </a:pPr>
            <a:r>
              <a:rPr lang="en-US" altLang="zh-CN" sz="2000" b="1" kern="1200" dirty="0">
                <a:solidFill>
                  <a:prstClr val="black"/>
                </a:solidFill>
                <a:latin typeface="Arial" pitchFamily="34" charset="0"/>
                <a:ea typeface="宋体" pitchFamily="2" charset="-122"/>
                <a:cs typeface="+mn-cs"/>
              </a:rPr>
              <a:t>WAI:</a:t>
            </a:r>
            <a:r>
              <a:rPr lang="en-US" altLang="zh-CN" sz="2000" kern="1200" dirty="0">
                <a:solidFill>
                  <a:prstClr val="black"/>
                </a:solidFill>
                <a:latin typeface="Arial" pitchFamily="34" charset="0"/>
                <a:ea typeface="宋体" pitchFamily="2" charset="-122"/>
                <a:cs typeface="+mn-cs"/>
              </a:rPr>
              <a:t>   Wide-angle Aurora Imager</a:t>
            </a:r>
          </a:p>
          <a:p>
            <a:pPr algn="l" defTabSz="914400" rtl="0" fontAlgn="base">
              <a:spcBef>
                <a:spcPct val="0"/>
              </a:spcBef>
              <a:spcAft>
                <a:spcPct val="0"/>
              </a:spcAft>
            </a:pPr>
            <a:r>
              <a:rPr lang="en-US" altLang="zh-CN" sz="2000" b="1" kern="1200" dirty="0">
                <a:solidFill>
                  <a:prstClr val="black"/>
                </a:solidFill>
                <a:latin typeface="Arial" pitchFamily="34" charset="0"/>
                <a:ea typeface="宋体" pitchFamily="2" charset="-122"/>
                <a:cs typeface="+mn-cs"/>
              </a:rPr>
              <a:t>IPM:</a:t>
            </a:r>
            <a:r>
              <a:rPr lang="en-US" altLang="zh-CN" sz="2000" kern="1200" dirty="0">
                <a:solidFill>
                  <a:prstClr val="black"/>
                </a:solidFill>
                <a:latin typeface="Arial" pitchFamily="34" charset="0"/>
                <a:ea typeface="宋体" pitchFamily="2" charset="-122"/>
                <a:cs typeface="+mn-cs"/>
              </a:rPr>
              <a:t>   </a:t>
            </a:r>
            <a:r>
              <a:rPr lang="en-US" altLang="zh-CN" sz="2000" kern="1200" dirty="0" err="1">
                <a:solidFill>
                  <a:prstClr val="black"/>
                </a:solidFill>
                <a:latin typeface="Arial" pitchFamily="34" charset="0"/>
                <a:ea typeface="宋体" pitchFamily="2" charset="-122"/>
                <a:cs typeface="+mn-cs"/>
              </a:rPr>
              <a:t>Ionospheric</a:t>
            </a:r>
            <a:r>
              <a:rPr lang="en-US" altLang="zh-CN" sz="2000" kern="1200" dirty="0">
                <a:solidFill>
                  <a:prstClr val="black"/>
                </a:solidFill>
                <a:latin typeface="Arial" pitchFamily="34" charset="0"/>
                <a:ea typeface="宋体" pitchFamily="2" charset="-122"/>
                <a:cs typeface="+mn-cs"/>
              </a:rPr>
              <a:t> Photometer </a:t>
            </a:r>
            <a:endParaRPr lang="zh-CN" altLang="en-US" sz="2000" kern="1200" dirty="0">
              <a:solidFill>
                <a:prstClr val="black"/>
              </a:solidFill>
              <a:latin typeface="Arial" pitchFamily="34" charset="0"/>
              <a:ea typeface="宋体" pitchFamily="2" charset="-122"/>
              <a:cs typeface="+mn-cs"/>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1" y="4221088"/>
            <a:ext cx="2592289" cy="2428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79049" y="152428"/>
            <a:ext cx="8151798" cy="1138773"/>
          </a:xfrm>
          <a:prstGeom prst="rect">
            <a:avLst/>
          </a:prstGeom>
        </p:spPr>
        <p:txBody>
          <a:bodyPr wrap="square">
            <a:spAutoFit/>
          </a:bodyPr>
          <a:lstStyle/>
          <a:p>
            <a:r>
              <a:rPr kumimoji="1" lang="en-US" altLang="zh-CN" sz="3600" b="1" dirty="0" smtClean="0">
                <a:solidFill>
                  <a:srgbClr val="FF0000"/>
                </a:solidFill>
                <a:latin typeface="Calibri" panose="020F0502020204030204" pitchFamily="34" charset="0"/>
                <a:ea typeface="隶书" pitchFamily="49" charset="-122"/>
                <a:cs typeface="Calibri" panose="020F0502020204030204" pitchFamily="34" charset="0"/>
              </a:rPr>
              <a:t>FY-3D Instrument configuration</a:t>
            </a:r>
            <a:r>
              <a:rPr lang="en-US" altLang="zh-CN" sz="2400" dirty="0">
                <a:solidFill>
                  <a:srgbClr val="0033CC"/>
                </a:solidFill>
              </a:rPr>
              <a:t/>
            </a:r>
            <a:br>
              <a:rPr lang="en-US" altLang="zh-CN" sz="2400" dirty="0">
                <a:solidFill>
                  <a:srgbClr val="0033CC"/>
                </a:solidFill>
              </a:rPr>
            </a:br>
            <a:r>
              <a:rPr lang="en-US" altLang="zh-CN" sz="3200" dirty="0">
                <a:solidFill>
                  <a:srgbClr val="0033CC"/>
                </a:solidFill>
              </a:rPr>
              <a:t>  </a:t>
            </a:r>
            <a:r>
              <a:rPr lang="en-US" altLang="zh-CN" sz="2000" dirty="0" smtClean="0">
                <a:solidFill>
                  <a:srgbClr val="0033CC"/>
                </a:solidFill>
              </a:rPr>
              <a:t>-- </a:t>
            </a:r>
            <a:r>
              <a:rPr lang="en-US" altLang="zh-CN" sz="2000" dirty="0">
                <a:solidFill>
                  <a:srgbClr val="0033CC"/>
                </a:solidFill>
              </a:rPr>
              <a:t>Launched on 15, Nov. 2017 and c</a:t>
            </a:r>
            <a:r>
              <a:rPr lang="en-US" altLang="zh-CN" sz="2000" dirty="0" smtClean="0">
                <a:solidFill>
                  <a:srgbClr val="0033CC"/>
                </a:solidFill>
              </a:rPr>
              <a:t>ommissioning almost finished</a:t>
            </a:r>
            <a:endParaRPr lang="zh-CN" altLang="en-US" sz="1600" dirty="0">
              <a:solidFill>
                <a:srgbClr val="0033CC"/>
              </a:solidFill>
            </a:endParaRPr>
          </a:p>
        </p:txBody>
      </p:sp>
      <p:pic>
        <p:nvPicPr>
          <p:cNvPr id="20482" name="Picture 2" descr="D:\风三工程\风三评价-宣传\FY-3D\风三仪器布局图_2017111711241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95497" y="1203319"/>
            <a:ext cx="3448503" cy="287375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24128" y="1187460"/>
            <a:ext cx="1080120" cy="369332"/>
          </a:xfrm>
          <a:prstGeom prst="rect">
            <a:avLst/>
          </a:prstGeom>
          <a:noFill/>
        </p:spPr>
        <p:txBody>
          <a:bodyPr wrap="square" rtlCol="0">
            <a:spAutoFit/>
          </a:bodyPr>
          <a:lstStyle/>
          <a:p>
            <a:r>
              <a:rPr lang="en-US" altLang="zh-CN" b="1" dirty="0" smtClean="0">
                <a:solidFill>
                  <a:srgbClr val="FFFF00"/>
                </a:solidFill>
                <a:effectLst>
                  <a:outerShdw blurRad="38100" dist="38100" dir="2700000" algn="tl">
                    <a:srgbClr val="000000">
                      <a:alpha val="43137"/>
                    </a:srgbClr>
                  </a:outerShdw>
                </a:effectLst>
                <a:latin typeface="Arial Black" pitchFamily="34" charset="0"/>
              </a:rPr>
              <a:t>FY-3D</a:t>
            </a:r>
            <a:endParaRPr lang="zh-CN" altLang="en-US" b="1" dirty="0">
              <a:solidFill>
                <a:srgbClr val="FFFF00"/>
              </a:solidFill>
              <a:effectLst>
                <a:outerShdw blurRad="38100" dist="38100" dir="2700000" algn="tl">
                  <a:srgbClr val="000000">
                    <a:alpha val="43137"/>
                  </a:srgbClr>
                </a:outerShdw>
              </a:effectLst>
              <a:latin typeface="Arial Black" pitchFamily="34" charset="0"/>
            </a:endParaRPr>
          </a:p>
        </p:txBody>
      </p:sp>
      <p:sp>
        <p:nvSpPr>
          <p:cNvPr id="10" name="TextBox 9"/>
          <p:cNvSpPr txBox="1"/>
          <p:nvPr/>
        </p:nvSpPr>
        <p:spPr>
          <a:xfrm>
            <a:off x="6046373" y="4221858"/>
            <a:ext cx="1745861" cy="369332"/>
          </a:xfrm>
          <a:prstGeom prst="rect">
            <a:avLst/>
          </a:prstGeom>
          <a:noFill/>
        </p:spPr>
        <p:txBody>
          <a:bodyPr wrap="square" rtlCol="0">
            <a:spAutoFit/>
          </a:bodyPr>
          <a:lstStyle/>
          <a:p>
            <a:r>
              <a:rPr lang="en-US" altLang="zh-CN" b="1" dirty="0" smtClean="0">
                <a:solidFill>
                  <a:srgbClr val="FFFF00"/>
                </a:solidFill>
                <a:effectLst>
                  <a:outerShdw blurRad="38100" dist="38100" dir="2700000" algn="tl">
                    <a:srgbClr val="000000">
                      <a:alpha val="43137"/>
                    </a:srgbClr>
                  </a:outerShdw>
                </a:effectLst>
                <a:latin typeface="Arial Black" pitchFamily="34" charset="0"/>
              </a:rPr>
              <a:t>FY-3A/B/C</a:t>
            </a:r>
            <a:endParaRPr lang="zh-CN" altLang="en-US" b="1" dirty="0">
              <a:solidFill>
                <a:srgbClr val="FFFF00"/>
              </a:solidFill>
              <a:effectLst>
                <a:outerShdw blurRad="38100" dist="38100" dir="2700000" algn="tl">
                  <a:srgbClr val="000000">
                    <a:alpha val="43137"/>
                  </a:srgbClr>
                </a:outerShdw>
              </a:effectLst>
              <a:latin typeface="Arial Black" pitchFamily="34" charset="0"/>
            </a:endParaRPr>
          </a:p>
        </p:txBody>
      </p:sp>
      <p:sp>
        <p:nvSpPr>
          <p:cNvPr id="8" name="直角上箭头 7"/>
          <p:cNvSpPr/>
          <p:nvPr/>
        </p:nvSpPr>
        <p:spPr>
          <a:xfrm>
            <a:off x="8251185" y="4028995"/>
            <a:ext cx="878195" cy="1008112"/>
          </a:xfrm>
          <a:prstGeom prst="bentUpArrow">
            <a:avLst>
              <a:gd name="adj1" fmla="val 25000"/>
              <a:gd name="adj2" fmla="val 25000"/>
              <a:gd name="adj3" fmla="val 3012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连接符 11"/>
          <p:cNvCxnSpPr/>
          <p:nvPr/>
        </p:nvCxnSpPr>
        <p:spPr>
          <a:xfrm>
            <a:off x="-432556" y="764704"/>
            <a:ext cx="640871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3826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xmlns="" id="{DEFD0DE1-81B2-4955-AA59-4052BB47A89F}"/>
              </a:ext>
            </a:extLst>
          </p:cNvPr>
          <p:cNvSpPr txBox="1">
            <a:spLocks noChangeArrowheads="1"/>
          </p:cNvSpPr>
          <p:nvPr/>
        </p:nvSpPr>
        <p:spPr>
          <a:xfrm>
            <a:off x="0" y="489174"/>
            <a:ext cx="7666435" cy="563562"/>
          </a:xfrm>
          <a:prstGeom prst="rect">
            <a:avLst/>
          </a:prstGeom>
        </p:spPr>
        <p:txBody>
          <a:bodyPr/>
          <a:lstStyle>
            <a:lvl1pPr algn="ctr" rtl="0" eaLnBrk="0" fontAlgn="base" hangingPunct="0">
              <a:spcBef>
                <a:spcPct val="0"/>
              </a:spcBef>
              <a:spcAft>
                <a:spcPct val="0"/>
              </a:spcAft>
              <a:defRPr sz="2800" kern="1200">
                <a:solidFill>
                  <a:srgbClr val="008000"/>
                </a:solidFill>
                <a:latin typeface="+mj-lt"/>
                <a:ea typeface="+mj-ea"/>
                <a:cs typeface="+mj-cs"/>
              </a:defRPr>
            </a:lvl1pPr>
            <a:lvl2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9pPr>
          </a:lstStyle>
          <a:p>
            <a:pPr eaLnBrk="1" hangingPunct="1"/>
            <a:r>
              <a:rPr lang="en-US" altLang="zh-CN" b="1" dirty="0">
                <a:solidFill>
                  <a:srgbClr val="002060"/>
                </a:solidFill>
                <a:latin typeface="Arial Black" panose="020B0A04020102020204" pitchFamily="34" charset="0"/>
              </a:rPr>
              <a:t>Results after geolocation correction </a:t>
            </a:r>
          </a:p>
        </p:txBody>
      </p:sp>
      <p:grpSp>
        <p:nvGrpSpPr>
          <p:cNvPr id="4" name="组合 3">
            <a:extLst>
              <a:ext uri="{FF2B5EF4-FFF2-40B4-BE49-F238E27FC236}">
                <a16:creationId xmlns:a16="http://schemas.microsoft.com/office/drawing/2014/main" xmlns="" id="{8C280EAB-5AAC-4286-A1AA-1D74A77F2546}"/>
              </a:ext>
            </a:extLst>
          </p:cNvPr>
          <p:cNvGrpSpPr/>
          <p:nvPr/>
        </p:nvGrpSpPr>
        <p:grpSpPr>
          <a:xfrm>
            <a:off x="154626" y="1888950"/>
            <a:ext cx="4102600" cy="4351338"/>
            <a:chOff x="466927" y="1428041"/>
            <a:chExt cx="5470133" cy="4351338"/>
          </a:xfrm>
        </p:grpSpPr>
        <p:pic>
          <p:nvPicPr>
            <p:cNvPr id="2" name="图片 1">
              <a:extLst>
                <a:ext uri="{FF2B5EF4-FFF2-40B4-BE49-F238E27FC236}">
                  <a16:creationId xmlns:a16="http://schemas.microsoft.com/office/drawing/2014/main" xmlns="" id="{A68F8E51-DAB4-4931-9BB3-7360F3344504}"/>
                </a:ext>
              </a:extLst>
            </p:cNvPr>
            <p:cNvPicPr>
              <a:picLocks noChangeAspect="1"/>
            </p:cNvPicPr>
            <p:nvPr/>
          </p:nvPicPr>
          <p:blipFill rotWithShape="1">
            <a:blip r:embed="rId2"/>
            <a:srcRect l="37021" t="23262" r="42205" b="13288"/>
            <a:stretch/>
          </p:blipFill>
          <p:spPr>
            <a:xfrm>
              <a:off x="466927" y="1428041"/>
              <a:ext cx="2532729" cy="4351338"/>
            </a:xfrm>
            <a:prstGeom prst="rect">
              <a:avLst/>
            </a:prstGeom>
          </p:spPr>
        </p:pic>
        <p:pic>
          <p:nvPicPr>
            <p:cNvPr id="3" name="图片 2">
              <a:extLst>
                <a:ext uri="{FF2B5EF4-FFF2-40B4-BE49-F238E27FC236}">
                  <a16:creationId xmlns:a16="http://schemas.microsoft.com/office/drawing/2014/main" xmlns="" id="{D9481151-B005-4D1A-8B4D-ABA2EAF4F757}"/>
                </a:ext>
              </a:extLst>
            </p:cNvPr>
            <p:cNvPicPr>
              <a:picLocks noChangeAspect="1"/>
            </p:cNvPicPr>
            <p:nvPr/>
          </p:nvPicPr>
          <p:blipFill rotWithShape="1">
            <a:blip r:embed="rId3"/>
            <a:srcRect l="64956" t="24652" r="28670" b="13050"/>
            <a:stretch/>
          </p:blipFill>
          <p:spPr>
            <a:xfrm>
              <a:off x="5159896" y="1507012"/>
              <a:ext cx="777164" cy="4272367"/>
            </a:xfrm>
            <a:prstGeom prst="rect">
              <a:avLst/>
            </a:prstGeom>
          </p:spPr>
        </p:pic>
        <p:pic>
          <p:nvPicPr>
            <p:cNvPr id="8" name="图片 7">
              <a:extLst>
                <a:ext uri="{FF2B5EF4-FFF2-40B4-BE49-F238E27FC236}">
                  <a16:creationId xmlns:a16="http://schemas.microsoft.com/office/drawing/2014/main" xmlns="" id="{8CDE77F5-C501-4424-8946-7DB5A39029AE}"/>
                </a:ext>
              </a:extLst>
            </p:cNvPr>
            <p:cNvPicPr>
              <a:picLocks noChangeAspect="1"/>
            </p:cNvPicPr>
            <p:nvPr/>
          </p:nvPicPr>
          <p:blipFill rotWithShape="1">
            <a:blip r:embed="rId3"/>
            <a:srcRect l="38377" t="24652" r="42132" b="13050"/>
            <a:stretch/>
          </p:blipFill>
          <p:spPr>
            <a:xfrm>
              <a:off x="2999656" y="1507012"/>
              <a:ext cx="2376264" cy="4272367"/>
            </a:xfrm>
            <a:prstGeom prst="rect">
              <a:avLst/>
            </a:prstGeom>
          </p:spPr>
        </p:pic>
      </p:grpSp>
      <p:sp>
        <p:nvSpPr>
          <p:cNvPr id="11" name="文本框 10">
            <a:extLst>
              <a:ext uri="{FF2B5EF4-FFF2-40B4-BE49-F238E27FC236}">
                <a16:creationId xmlns:a16="http://schemas.microsoft.com/office/drawing/2014/main" xmlns="" id="{758ED2C9-4D8B-441A-81C1-172D1C863280}"/>
              </a:ext>
            </a:extLst>
          </p:cNvPr>
          <p:cNvSpPr txBox="1"/>
          <p:nvPr/>
        </p:nvSpPr>
        <p:spPr>
          <a:xfrm>
            <a:off x="576856" y="1619508"/>
            <a:ext cx="1258840"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HIRAS</a:t>
            </a:r>
            <a:endParaRPr lang="zh-CN" altLang="en-US" b="1"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xmlns="" id="{B142E3A3-E174-404A-950B-AE0B0624FB54}"/>
              </a:ext>
            </a:extLst>
          </p:cNvPr>
          <p:cNvSpPr txBox="1"/>
          <p:nvPr/>
        </p:nvSpPr>
        <p:spPr>
          <a:xfrm>
            <a:off x="2303748" y="1619508"/>
            <a:ext cx="1370605"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MERSI</a:t>
            </a:r>
            <a:endParaRPr lang="zh-CN" altLang="en-US" b="1"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xmlns="" id="{F1D88AAD-0691-4422-ADA4-4E342BAF5683}"/>
              </a:ext>
            </a:extLst>
          </p:cNvPr>
          <p:cNvSpPr txBox="1"/>
          <p:nvPr/>
        </p:nvSpPr>
        <p:spPr>
          <a:xfrm>
            <a:off x="5639254" y="1609896"/>
            <a:ext cx="2389131"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MERSI-HIRAS</a:t>
            </a:r>
            <a:endParaRPr lang="zh-CN" altLang="en-US" b="1" dirty="0">
              <a:latin typeface="Arial" panose="020B0604020202020204" pitchFamily="34" charset="0"/>
              <a:cs typeface="Arial" panose="020B0604020202020204" pitchFamily="34" charset="0"/>
            </a:endParaRPr>
          </a:p>
        </p:txBody>
      </p:sp>
      <p:grpSp>
        <p:nvGrpSpPr>
          <p:cNvPr id="15" name="组合 14">
            <a:extLst>
              <a:ext uri="{FF2B5EF4-FFF2-40B4-BE49-F238E27FC236}">
                <a16:creationId xmlns:a16="http://schemas.microsoft.com/office/drawing/2014/main" xmlns="" id="{1888234D-BF71-4AEC-9AE6-A7E92766C975}"/>
              </a:ext>
            </a:extLst>
          </p:cNvPr>
          <p:cNvGrpSpPr/>
          <p:nvPr/>
        </p:nvGrpSpPr>
        <p:grpSpPr>
          <a:xfrm>
            <a:off x="4257225" y="2034197"/>
            <a:ext cx="2251095" cy="4175484"/>
            <a:chOff x="5676300" y="2034197"/>
            <a:chExt cx="3001460" cy="4175484"/>
          </a:xfrm>
        </p:grpSpPr>
        <p:pic>
          <p:nvPicPr>
            <p:cNvPr id="10" name="图片 9">
              <a:extLst>
                <a:ext uri="{FF2B5EF4-FFF2-40B4-BE49-F238E27FC236}">
                  <a16:creationId xmlns:a16="http://schemas.microsoft.com/office/drawing/2014/main" xmlns="" id="{E096B57D-2133-4DCF-B707-15CF10AB71B1}"/>
                </a:ext>
              </a:extLst>
            </p:cNvPr>
            <p:cNvPicPr>
              <a:picLocks noChangeAspect="1"/>
            </p:cNvPicPr>
            <p:nvPr/>
          </p:nvPicPr>
          <p:blipFill rotWithShape="1">
            <a:blip r:embed="rId4"/>
            <a:srcRect l="38936" t="25804" r="43066" b="13760"/>
            <a:stretch/>
          </p:blipFill>
          <p:spPr>
            <a:xfrm>
              <a:off x="5676300" y="2034197"/>
              <a:ext cx="2194333" cy="4144658"/>
            </a:xfrm>
            <a:prstGeom prst="rect">
              <a:avLst/>
            </a:prstGeom>
          </p:spPr>
        </p:pic>
        <p:pic>
          <p:nvPicPr>
            <p:cNvPr id="14" name="图片 13">
              <a:extLst>
                <a:ext uri="{FF2B5EF4-FFF2-40B4-BE49-F238E27FC236}">
                  <a16:creationId xmlns:a16="http://schemas.microsoft.com/office/drawing/2014/main" xmlns="" id="{ECC12735-6C3F-43E1-87EC-680DDB35067E}"/>
                </a:ext>
              </a:extLst>
            </p:cNvPr>
            <p:cNvPicPr>
              <a:picLocks noChangeAspect="1"/>
            </p:cNvPicPr>
            <p:nvPr/>
          </p:nvPicPr>
          <p:blipFill rotWithShape="1">
            <a:blip r:embed="rId4"/>
            <a:srcRect l="65514" t="25804" r="28111" b="13760"/>
            <a:stretch/>
          </p:blipFill>
          <p:spPr>
            <a:xfrm>
              <a:off x="7900596" y="2065023"/>
              <a:ext cx="777164" cy="4144658"/>
            </a:xfrm>
            <a:prstGeom prst="rect">
              <a:avLst/>
            </a:prstGeom>
          </p:spPr>
        </p:pic>
      </p:grpSp>
      <p:grpSp>
        <p:nvGrpSpPr>
          <p:cNvPr id="17" name="组合 16">
            <a:extLst>
              <a:ext uri="{FF2B5EF4-FFF2-40B4-BE49-F238E27FC236}">
                <a16:creationId xmlns:a16="http://schemas.microsoft.com/office/drawing/2014/main" xmlns="" id="{74C3F820-7777-4C62-ABC7-375C587B4859}"/>
              </a:ext>
            </a:extLst>
          </p:cNvPr>
          <p:cNvGrpSpPr/>
          <p:nvPr/>
        </p:nvGrpSpPr>
        <p:grpSpPr>
          <a:xfrm>
            <a:off x="6330201" y="2005408"/>
            <a:ext cx="2351224" cy="4280972"/>
            <a:chOff x="8440267" y="2005408"/>
            <a:chExt cx="3134965" cy="4280972"/>
          </a:xfrm>
        </p:grpSpPr>
        <p:pic>
          <p:nvPicPr>
            <p:cNvPr id="9" name="图片 8">
              <a:extLst>
                <a:ext uri="{FF2B5EF4-FFF2-40B4-BE49-F238E27FC236}">
                  <a16:creationId xmlns:a16="http://schemas.microsoft.com/office/drawing/2014/main" xmlns="" id="{44CBD8A1-4523-43EE-B970-EB034D00BB02}"/>
                </a:ext>
              </a:extLst>
            </p:cNvPr>
            <p:cNvPicPr>
              <a:picLocks noChangeAspect="1"/>
            </p:cNvPicPr>
            <p:nvPr/>
          </p:nvPicPr>
          <p:blipFill rotWithShape="1">
            <a:blip r:embed="rId5"/>
            <a:srcRect l="37663" t="24493" r="42846" b="13333"/>
            <a:stretch/>
          </p:blipFill>
          <p:spPr>
            <a:xfrm>
              <a:off x="8440267" y="2022492"/>
              <a:ext cx="2376264" cy="4263888"/>
            </a:xfrm>
            <a:prstGeom prst="rect">
              <a:avLst/>
            </a:prstGeom>
          </p:spPr>
        </p:pic>
        <p:pic>
          <p:nvPicPr>
            <p:cNvPr id="16" name="图片 15">
              <a:extLst>
                <a:ext uri="{FF2B5EF4-FFF2-40B4-BE49-F238E27FC236}">
                  <a16:creationId xmlns:a16="http://schemas.microsoft.com/office/drawing/2014/main" xmlns="" id="{E32CD20D-6791-4E6E-B78F-C43708302B55}"/>
                </a:ext>
              </a:extLst>
            </p:cNvPr>
            <p:cNvPicPr>
              <a:picLocks noChangeAspect="1"/>
            </p:cNvPicPr>
            <p:nvPr/>
          </p:nvPicPr>
          <p:blipFill rotWithShape="1">
            <a:blip r:embed="rId5"/>
            <a:srcRect l="65494" t="24493" r="27364" b="13333"/>
            <a:stretch/>
          </p:blipFill>
          <p:spPr>
            <a:xfrm>
              <a:off x="10704512" y="2005408"/>
              <a:ext cx="870720" cy="4263888"/>
            </a:xfrm>
            <a:prstGeom prst="rect">
              <a:avLst/>
            </a:prstGeom>
          </p:spPr>
        </p:pic>
      </p:grpSp>
      <p:sp>
        <p:nvSpPr>
          <p:cNvPr id="5" name="文本框 4">
            <a:extLst>
              <a:ext uri="{FF2B5EF4-FFF2-40B4-BE49-F238E27FC236}">
                <a16:creationId xmlns:a16="http://schemas.microsoft.com/office/drawing/2014/main" xmlns="" id="{F0793A7D-546C-4CCE-A008-753D69D715C7}"/>
              </a:ext>
            </a:extLst>
          </p:cNvPr>
          <p:cNvSpPr txBox="1"/>
          <p:nvPr/>
        </p:nvSpPr>
        <p:spPr>
          <a:xfrm>
            <a:off x="4653653" y="1863484"/>
            <a:ext cx="906040"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before</a:t>
            </a:r>
            <a:endParaRPr lang="zh-CN" altLang="en-US" b="1"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xmlns="" id="{A52FFFB3-DADB-4691-AED3-E6E3BC28ABE4}"/>
              </a:ext>
            </a:extLst>
          </p:cNvPr>
          <p:cNvSpPr txBox="1"/>
          <p:nvPr/>
        </p:nvSpPr>
        <p:spPr>
          <a:xfrm>
            <a:off x="6690296" y="1907540"/>
            <a:ext cx="906040" cy="369332"/>
          </a:xfrm>
          <a:prstGeom prst="rect">
            <a:avLst/>
          </a:prstGeom>
          <a:noFill/>
        </p:spPr>
        <p:txBody>
          <a:bodyPr wrap="square" rtlCol="0">
            <a:spAutoFit/>
          </a:bodyPr>
          <a:lstStyle/>
          <a:p>
            <a:r>
              <a:rPr lang="en-US" altLang="zh-CN" b="1" dirty="0">
                <a:latin typeface="Arial" panose="020B0604020202020204" pitchFamily="34" charset="0"/>
                <a:cs typeface="Arial" panose="020B0604020202020204" pitchFamily="34" charset="0"/>
              </a:rPr>
              <a:t>after</a:t>
            </a:r>
            <a:endParaRPr lang="zh-CN" alt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44346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xmlns="" id="{F6837877-912C-4CD7-97CF-6FD7A58E099C}"/>
              </a:ext>
            </a:extLst>
          </p:cNvPr>
          <p:cNvGraphicFramePr>
            <a:graphicFrameLocks noGrp="1"/>
          </p:cNvGraphicFramePr>
          <p:nvPr>
            <p:extLst>
              <p:ext uri="{D42A27DB-BD31-4B8C-83A1-F6EECF244321}">
                <p14:modId xmlns:p14="http://schemas.microsoft.com/office/powerpoint/2010/main" val="536803199"/>
              </p:ext>
            </p:extLst>
          </p:nvPr>
        </p:nvGraphicFramePr>
        <p:xfrm>
          <a:off x="107504" y="4432456"/>
          <a:ext cx="5654676" cy="1576924"/>
        </p:xfrm>
        <a:graphic>
          <a:graphicData uri="http://schemas.openxmlformats.org/drawingml/2006/table">
            <a:tbl>
              <a:tblPr firstRow="1" bandRow="1">
                <a:tableStyleId>{21E4AEA4-8DFA-4A89-87EB-49C32662AFE0}</a:tableStyleId>
              </a:tblPr>
              <a:tblGrid>
                <a:gridCol w="615633">
                  <a:extLst>
                    <a:ext uri="{9D8B030D-6E8A-4147-A177-3AD203B41FA5}">
                      <a16:colId xmlns:a16="http://schemas.microsoft.com/office/drawing/2014/main" xmlns="" val="3294784842"/>
                    </a:ext>
                  </a:extLst>
                </a:gridCol>
                <a:gridCol w="1274445">
                  <a:extLst>
                    <a:ext uri="{9D8B030D-6E8A-4147-A177-3AD203B41FA5}">
                      <a16:colId xmlns:a16="http://schemas.microsoft.com/office/drawing/2014/main" xmlns="" val="1658009844"/>
                    </a:ext>
                  </a:extLst>
                </a:gridCol>
                <a:gridCol w="1215708">
                  <a:extLst>
                    <a:ext uri="{9D8B030D-6E8A-4147-A177-3AD203B41FA5}">
                      <a16:colId xmlns:a16="http://schemas.microsoft.com/office/drawing/2014/main" xmlns="" val="3784796419"/>
                    </a:ext>
                  </a:extLst>
                </a:gridCol>
                <a:gridCol w="1274445">
                  <a:extLst>
                    <a:ext uri="{9D8B030D-6E8A-4147-A177-3AD203B41FA5}">
                      <a16:colId xmlns:a16="http://schemas.microsoft.com/office/drawing/2014/main" xmlns="" val="1664679041"/>
                    </a:ext>
                  </a:extLst>
                </a:gridCol>
                <a:gridCol w="1274445">
                  <a:extLst>
                    <a:ext uri="{9D8B030D-6E8A-4147-A177-3AD203B41FA5}">
                      <a16:colId xmlns:a16="http://schemas.microsoft.com/office/drawing/2014/main" xmlns="" val="386696419"/>
                    </a:ext>
                  </a:extLst>
                </a:gridCol>
              </a:tblGrid>
              <a:tr h="278130">
                <a:tc>
                  <a:txBody>
                    <a:bodyPr/>
                    <a:lstStyle/>
                    <a:p>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CH21 (SW)</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solidFill>
                            <a:schemeClr val="bg1"/>
                          </a:solidFill>
                          <a:latin typeface="Arial" panose="020B0604020202020204" pitchFamily="34" charset="0"/>
                          <a:cs typeface="Arial" panose="020B0604020202020204" pitchFamily="34" charset="0"/>
                        </a:rPr>
                        <a:t>CH22 (MW)</a:t>
                      </a:r>
                      <a:endParaRPr lang="zh-CN" altLang="en-US" sz="1400" b="1" dirty="0">
                        <a:solidFill>
                          <a:schemeClr val="bg1"/>
                        </a:solidFill>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CH24 (LW)</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CH25 (LW)</a:t>
                      </a:r>
                      <a:endParaRPr lang="zh-CN" altLang="en-US" sz="1400" b="1" dirty="0">
                        <a:latin typeface="Arial" panose="020B0604020202020204" pitchFamily="34" charset="0"/>
                        <a:cs typeface="Arial" panose="020B0604020202020204" pitchFamily="34" charset="0"/>
                      </a:endParaRPr>
                    </a:p>
                  </a:txBody>
                  <a:tcPr marL="51435" marR="51435" marT="34290" marB="34290"/>
                </a:tc>
                <a:extLst>
                  <a:ext uri="{0D108BD9-81ED-4DB2-BD59-A6C34878D82A}">
                    <a16:rowId xmlns:a16="http://schemas.microsoft.com/office/drawing/2014/main" xmlns="" val="972762754"/>
                  </a:ext>
                </a:extLst>
              </a:tr>
              <a:tr h="286872">
                <a:tc>
                  <a:txBody>
                    <a:bodyPr/>
                    <a:lstStyle/>
                    <a:p>
                      <a:r>
                        <a:rPr lang="en-US" altLang="zh-CN" sz="1400" b="1" dirty="0">
                          <a:latin typeface="Arial" panose="020B0604020202020204" pitchFamily="34" charset="0"/>
                          <a:cs typeface="Arial" panose="020B0604020202020204" pitchFamily="34" charset="0"/>
                        </a:rPr>
                        <a:t>FOV1</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-0.160±0.170</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solidFill>
                            <a:srgbClr val="0000CC"/>
                          </a:solidFill>
                          <a:latin typeface="Arial" panose="020B0604020202020204" pitchFamily="34" charset="0"/>
                          <a:cs typeface="Arial" panose="020B0604020202020204" pitchFamily="34" charset="0"/>
                        </a:rPr>
                        <a:t>0.096±0.177</a:t>
                      </a:r>
                      <a:endParaRPr lang="zh-CN" altLang="en-US" sz="1400" b="1" dirty="0">
                        <a:solidFill>
                          <a:srgbClr val="0000CC"/>
                        </a:solidFill>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-0.402±0.253</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-0.252±0.192</a:t>
                      </a:r>
                      <a:endParaRPr lang="zh-CN" altLang="en-US" sz="1400" b="1" dirty="0">
                        <a:latin typeface="Arial" panose="020B0604020202020204" pitchFamily="34" charset="0"/>
                        <a:cs typeface="Arial" panose="020B0604020202020204" pitchFamily="34" charset="0"/>
                      </a:endParaRPr>
                    </a:p>
                  </a:txBody>
                  <a:tcPr marL="51435" marR="51435" marT="34290" marB="34290"/>
                </a:tc>
                <a:extLst>
                  <a:ext uri="{0D108BD9-81ED-4DB2-BD59-A6C34878D82A}">
                    <a16:rowId xmlns:a16="http://schemas.microsoft.com/office/drawing/2014/main" xmlns="" val="3248667815"/>
                  </a:ext>
                </a:extLst>
              </a:tr>
              <a:tr h="360040">
                <a:tc>
                  <a:txBody>
                    <a:bodyPr/>
                    <a:lstStyle/>
                    <a:p>
                      <a:r>
                        <a:rPr lang="en-US" altLang="zh-CN" sz="1400" b="1" dirty="0">
                          <a:latin typeface="Arial" panose="020B0604020202020204" pitchFamily="34" charset="0"/>
                          <a:cs typeface="Arial" panose="020B0604020202020204" pitchFamily="34" charset="0"/>
                        </a:rPr>
                        <a:t>FOV2</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-0.165±0.177</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solidFill>
                            <a:srgbClr val="0000CC"/>
                          </a:solidFill>
                          <a:latin typeface="Arial" panose="020B0604020202020204" pitchFamily="34" charset="0"/>
                          <a:cs typeface="Arial" panose="020B0604020202020204" pitchFamily="34" charset="0"/>
                        </a:rPr>
                        <a:t>0.182±0.186</a:t>
                      </a:r>
                      <a:endParaRPr lang="zh-CN" altLang="en-US" sz="1400" b="1" dirty="0">
                        <a:solidFill>
                          <a:srgbClr val="0000CC"/>
                        </a:solidFill>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-0.399±0.149</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-0.346±0.170</a:t>
                      </a:r>
                      <a:endParaRPr lang="zh-CN" altLang="en-US" sz="1400" b="1" dirty="0">
                        <a:latin typeface="Arial" panose="020B0604020202020204" pitchFamily="34" charset="0"/>
                        <a:cs typeface="Arial" panose="020B0604020202020204" pitchFamily="34" charset="0"/>
                      </a:endParaRPr>
                    </a:p>
                  </a:txBody>
                  <a:tcPr marL="51435" marR="51435" marT="34290" marB="34290"/>
                </a:tc>
                <a:extLst>
                  <a:ext uri="{0D108BD9-81ED-4DB2-BD59-A6C34878D82A}">
                    <a16:rowId xmlns:a16="http://schemas.microsoft.com/office/drawing/2014/main" xmlns="" val="3425645115"/>
                  </a:ext>
                </a:extLst>
              </a:tr>
              <a:tr h="360040">
                <a:tc>
                  <a:txBody>
                    <a:bodyPr/>
                    <a:lstStyle/>
                    <a:p>
                      <a:r>
                        <a:rPr lang="en-US" altLang="zh-CN" sz="1400" b="1" dirty="0">
                          <a:solidFill>
                            <a:srgbClr val="FF0000"/>
                          </a:solidFill>
                          <a:latin typeface="Arial" panose="020B0604020202020204" pitchFamily="34" charset="0"/>
                          <a:cs typeface="Arial" panose="020B0604020202020204" pitchFamily="34" charset="0"/>
                        </a:rPr>
                        <a:t>FOV3</a:t>
                      </a:r>
                      <a:endParaRPr lang="zh-CN" altLang="en-US" sz="1400" b="1" dirty="0">
                        <a:solidFill>
                          <a:srgbClr val="FF0000"/>
                        </a:solidFill>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-0.186±0.319</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solidFill>
                            <a:srgbClr val="FF0000"/>
                          </a:solidFill>
                          <a:latin typeface="Arial" panose="020B0604020202020204" pitchFamily="34" charset="0"/>
                          <a:cs typeface="Arial" panose="020B0604020202020204" pitchFamily="34" charset="0"/>
                        </a:rPr>
                        <a:t>0.389±0.312</a:t>
                      </a:r>
                      <a:endParaRPr lang="zh-CN" altLang="en-US" sz="1400" b="1" dirty="0">
                        <a:solidFill>
                          <a:srgbClr val="FF0000"/>
                        </a:solidFill>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-0.420±0.279</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-0.258±0.236</a:t>
                      </a:r>
                      <a:endParaRPr lang="zh-CN" altLang="en-US" sz="1400" b="1" dirty="0">
                        <a:latin typeface="Arial" panose="020B0604020202020204" pitchFamily="34" charset="0"/>
                        <a:cs typeface="Arial" panose="020B0604020202020204" pitchFamily="34" charset="0"/>
                      </a:endParaRPr>
                    </a:p>
                  </a:txBody>
                  <a:tcPr marL="51435" marR="51435" marT="34290" marB="34290"/>
                </a:tc>
                <a:extLst>
                  <a:ext uri="{0D108BD9-81ED-4DB2-BD59-A6C34878D82A}">
                    <a16:rowId xmlns:a16="http://schemas.microsoft.com/office/drawing/2014/main" xmlns="" val="1876353556"/>
                  </a:ext>
                </a:extLst>
              </a:tr>
              <a:tr h="288032">
                <a:tc>
                  <a:txBody>
                    <a:bodyPr/>
                    <a:lstStyle/>
                    <a:p>
                      <a:r>
                        <a:rPr lang="en-US" altLang="zh-CN" sz="1400" b="1" dirty="0">
                          <a:latin typeface="Arial" panose="020B0604020202020204" pitchFamily="34" charset="0"/>
                          <a:cs typeface="Arial" panose="020B0604020202020204" pitchFamily="34" charset="0"/>
                        </a:rPr>
                        <a:t>FOV4</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-0.167±0.169</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solidFill>
                            <a:srgbClr val="0000CC"/>
                          </a:solidFill>
                          <a:latin typeface="Arial" panose="020B0604020202020204" pitchFamily="34" charset="0"/>
                          <a:cs typeface="Arial" panose="020B0604020202020204" pitchFamily="34" charset="0"/>
                        </a:rPr>
                        <a:t>0.242±0.251</a:t>
                      </a:r>
                      <a:endParaRPr lang="zh-CN" altLang="en-US" sz="1400" b="1" dirty="0">
                        <a:solidFill>
                          <a:srgbClr val="0000CC"/>
                        </a:solidFill>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-0.422±0.327</a:t>
                      </a:r>
                      <a:endParaRPr lang="zh-CN" altLang="en-US" sz="1400" b="1" dirty="0">
                        <a:latin typeface="Arial" panose="020B0604020202020204" pitchFamily="34" charset="0"/>
                        <a:cs typeface="Arial" panose="020B0604020202020204" pitchFamily="34" charset="0"/>
                      </a:endParaRPr>
                    </a:p>
                  </a:txBody>
                  <a:tcPr marL="51435" marR="51435" marT="34290" marB="34290"/>
                </a:tc>
                <a:tc>
                  <a:txBody>
                    <a:bodyPr/>
                    <a:lstStyle/>
                    <a:p>
                      <a:r>
                        <a:rPr lang="en-US" altLang="zh-CN" sz="1400" b="1" dirty="0">
                          <a:latin typeface="Arial" panose="020B0604020202020204" pitchFamily="34" charset="0"/>
                          <a:cs typeface="Arial" panose="020B0604020202020204" pitchFamily="34" charset="0"/>
                        </a:rPr>
                        <a:t>-0.256±0.247</a:t>
                      </a:r>
                      <a:endParaRPr lang="zh-CN" altLang="en-US" sz="1400" b="1" dirty="0">
                        <a:latin typeface="Arial" panose="020B0604020202020204" pitchFamily="34" charset="0"/>
                        <a:cs typeface="Arial" panose="020B0604020202020204" pitchFamily="34" charset="0"/>
                      </a:endParaRPr>
                    </a:p>
                  </a:txBody>
                  <a:tcPr marL="51435" marR="51435" marT="34290" marB="34290"/>
                </a:tc>
                <a:extLst>
                  <a:ext uri="{0D108BD9-81ED-4DB2-BD59-A6C34878D82A}">
                    <a16:rowId xmlns:a16="http://schemas.microsoft.com/office/drawing/2014/main" xmlns="" val="241504870"/>
                  </a:ext>
                </a:extLst>
              </a:tr>
            </a:tbl>
          </a:graphicData>
        </a:graphic>
      </p:graphicFrame>
      <p:sp>
        <p:nvSpPr>
          <p:cNvPr id="6" name="文本框 5">
            <a:extLst>
              <a:ext uri="{FF2B5EF4-FFF2-40B4-BE49-F238E27FC236}">
                <a16:creationId xmlns:a16="http://schemas.microsoft.com/office/drawing/2014/main" xmlns="" id="{FAB1A3FA-1A52-4372-BA75-9FA3C640414C}"/>
              </a:ext>
            </a:extLst>
          </p:cNvPr>
          <p:cNvSpPr txBox="1"/>
          <p:nvPr/>
        </p:nvSpPr>
        <p:spPr>
          <a:xfrm>
            <a:off x="298536" y="1750354"/>
            <a:ext cx="4860540" cy="2496068"/>
          </a:xfrm>
          <a:prstGeom prst="rect">
            <a:avLst/>
          </a:prstGeom>
          <a:solidFill>
            <a:schemeClr val="bg1"/>
          </a:solidFill>
        </p:spPr>
        <p:txBody>
          <a:bodyPr wrap="square" rtlCol="0">
            <a:spAutoFit/>
          </a:bodyPr>
          <a:lstStyle/>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In MW, the FOV3’s bias is much higher than the others, the difference between FOV3 and the minimum bias is nearly to 0.3 K;</a:t>
            </a:r>
          </a:p>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In SW and LW, the biases between MERSI and HIRAS in 4 FOVs are similar to each other;</a:t>
            </a:r>
            <a:endParaRPr lang="zh-CN" altLang="en-US" dirty="0">
              <a:latin typeface="Arial" panose="020B0604020202020204" pitchFamily="34" charset="0"/>
              <a:cs typeface="Arial" panose="020B0604020202020204" pitchFamily="34" charset="0"/>
            </a:endParaRPr>
          </a:p>
        </p:txBody>
      </p:sp>
      <p:grpSp>
        <p:nvGrpSpPr>
          <p:cNvPr id="8" name="组合 7">
            <a:extLst>
              <a:ext uri="{FF2B5EF4-FFF2-40B4-BE49-F238E27FC236}">
                <a16:creationId xmlns:a16="http://schemas.microsoft.com/office/drawing/2014/main" xmlns="" id="{3C76FBE6-8CDE-4F22-9EA7-C0CB7D4BCA54}"/>
              </a:ext>
            </a:extLst>
          </p:cNvPr>
          <p:cNvGrpSpPr/>
          <p:nvPr/>
        </p:nvGrpSpPr>
        <p:grpSpPr>
          <a:xfrm>
            <a:off x="5388946" y="1582014"/>
            <a:ext cx="3678008" cy="2927106"/>
            <a:chOff x="6808613" y="4032284"/>
            <a:chExt cx="4335413" cy="2595468"/>
          </a:xfrm>
        </p:grpSpPr>
        <p:pic>
          <p:nvPicPr>
            <p:cNvPr id="9" name="图片 8">
              <a:extLst>
                <a:ext uri="{FF2B5EF4-FFF2-40B4-BE49-F238E27FC236}">
                  <a16:creationId xmlns:a16="http://schemas.microsoft.com/office/drawing/2014/main" xmlns="" id="{41221A32-E7A3-4B6B-BD4C-6CDA70DC8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8613" y="4032284"/>
              <a:ext cx="4335413" cy="2595468"/>
            </a:xfrm>
            <a:prstGeom prst="rect">
              <a:avLst/>
            </a:prstGeom>
          </p:spPr>
        </p:pic>
        <p:cxnSp>
          <p:nvCxnSpPr>
            <p:cNvPr id="10" name="直接箭头连接符 9">
              <a:extLst>
                <a:ext uri="{FF2B5EF4-FFF2-40B4-BE49-F238E27FC236}">
                  <a16:creationId xmlns:a16="http://schemas.microsoft.com/office/drawing/2014/main" xmlns="" id="{A4D371E0-2BA0-4EF6-A44C-78E75FF95484}"/>
                </a:ext>
              </a:extLst>
            </p:cNvPr>
            <p:cNvCxnSpPr>
              <a:cxnSpLocks/>
            </p:cNvCxnSpPr>
            <p:nvPr/>
          </p:nvCxnSpPr>
          <p:spPr>
            <a:xfrm flipV="1">
              <a:off x="7767310" y="4395505"/>
              <a:ext cx="288032" cy="36004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xmlns="" id="{BFD38C6C-2962-49D4-A0B6-794F41AB5898}"/>
                </a:ext>
              </a:extLst>
            </p:cNvPr>
            <p:cNvCxnSpPr>
              <a:cxnSpLocks/>
            </p:cNvCxnSpPr>
            <p:nvPr/>
          </p:nvCxnSpPr>
          <p:spPr>
            <a:xfrm flipV="1">
              <a:off x="8755693" y="5238552"/>
              <a:ext cx="288032" cy="36004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xmlns="" id="{7C34BCB8-03BF-48FC-8A13-05403B90E5E2}"/>
                </a:ext>
              </a:extLst>
            </p:cNvPr>
            <p:cNvCxnSpPr>
              <a:cxnSpLocks/>
            </p:cNvCxnSpPr>
            <p:nvPr/>
          </p:nvCxnSpPr>
          <p:spPr>
            <a:xfrm>
              <a:off x="9604733" y="5979681"/>
              <a:ext cx="43204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xmlns="" id="{8F19376D-5243-4ABD-B49F-07F5EC0FAF14}"/>
                </a:ext>
              </a:extLst>
            </p:cNvPr>
            <p:cNvSpPr txBox="1"/>
            <p:nvPr/>
          </p:nvSpPr>
          <p:spPr>
            <a:xfrm>
              <a:off x="8274669" y="4270683"/>
              <a:ext cx="1278799" cy="327487"/>
            </a:xfrm>
            <a:prstGeom prst="rect">
              <a:avLst/>
            </a:prstGeom>
            <a:noFill/>
          </p:spPr>
          <p:txBody>
            <a:bodyPr wrap="square" rtlCol="0">
              <a:spAutoFit/>
            </a:bodyPr>
            <a:lstStyle/>
            <a:p>
              <a:r>
                <a:rPr lang="en-US" altLang="zh-CN" dirty="0">
                  <a:solidFill>
                    <a:srgbClr val="0000FF"/>
                  </a:solidFill>
                </a:rPr>
                <a:t>FOV3</a:t>
              </a:r>
              <a:endParaRPr lang="zh-CN" altLang="en-US" dirty="0">
                <a:solidFill>
                  <a:srgbClr val="0000FF"/>
                </a:solidFill>
              </a:endParaRPr>
            </a:p>
          </p:txBody>
        </p:sp>
      </p:grpSp>
      <p:sp>
        <p:nvSpPr>
          <p:cNvPr id="2" name="文本框 1">
            <a:extLst>
              <a:ext uri="{FF2B5EF4-FFF2-40B4-BE49-F238E27FC236}">
                <a16:creationId xmlns:a16="http://schemas.microsoft.com/office/drawing/2014/main" xmlns="" id="{76D8370F-ADCB-401C-BAD6-E8A94B009113}"/>
              </a:ext>
            </a:extLst>
          </p:cNvPr>
          <p:cNvSpPr txBox="1"/>
          <p:nvPr/>
        </p:nvSpPr>
        <p:spPr>
          <a:xfrm>
            <a:off x="5505035" y="1293074"/>
            <a:ext cx="3071485" cy="369332"/>
          </a:xfrm>
          <a:prstGeom prst="rect">
            <a:avLst/>
          </a:prstGeom>
          <a:noFill/>
        </p:spPr>
        <p:txBody>
          <a:bodyPr wrap="square" rtlCol="0">
            <a:spAutoFit/>
          </a:bodyPr>
          <a:lstStyle/>
          <a:p>
            <a:r>
              <a:rPr lang="en-US" altLang="zh-CN" b="1" dirty="0">
                <a:solidFill>
                  <a:srgbClr val="FF0000"/>
                </a:solidFill>
              </a:rPr>
              <a:t>7.2</a:t>
            </a:r>
            <a:r>
              <a:rPr lang="el-GR" altLang="zh-CN" b="1" dirty="0">
                <a:solidFill>
                  <a:srgbClr val="FF0000"/>
                </a:solidFill>
                <a:cs typeface="Arial" panose="020B0604020202020204" pitchFamily="34" charset="0"/>
              </a:rPr>
              <a:t>μ</a:t>
            </a:r>
            <a:r>
              <a:rPr lang="en-US" altLang="zh-CN" b="1" dirty="0">
                <a:solidFill>
                  <a:srgbClr val="FF0000"/>
                </a:solidFill>
                <a:cs typeface="Arial" panose="020B0604020202020204" pitchFamily="34" charset="0"/>
              </a:rPr>
              <a:t>m bias at different BT</a:t>
            </a:r>
            <a:endParaRPr lang="zh-CN" altLang="en-US" b="1" dirty="0">
              <a:solidFill>
                <a:srgbClr val="FF0000"/>
              </a:solidFill>
            </a:endParaRPr>
          </a:p>
        </p:txBody>
      </p:sp>
      <p:sp>
        <p:nvSpPr>
          <p:cNvPr id="14" name="文本框 13">
            <a:extLst>
              <a:ext uri="{FF2B5EF4-FFF2-40B4-BE49-F238E27FC236}">
                <a16:creationId xmlns:a16="http://schemas.microsoft.com/office/drawing/2014/main" xmlns="" id="{20785D69-BA7D-4452-9762-1289AB90A84A}"/>
              </a:ext>
            </a:extLst>
          </p:cNvPr>
          <p:cNvSpPr txBox="1"/>
          <p:nvPr/>
        </p:nvSpPr>
        <p:spPr>
          <a:xfrm>
            <a:off x="6052530" y="4878595"/>
            <a:ext cx="3131841" cy="1277273"/>
          </a:xfrm>
          <a:prstGeom prst="rect">
            <a:avLst/>
          </a:prstGeom>
          <a:solidFill>
            <a:schemeClr val="bg1"/>
          </a:solidFill>
          <a:ln w="38100">
            <a:solidFill>
              <a:srgbClr val="0000FF"/>
            </a:solidFill>
          </a:ln>
        </p:spPr>
        <p:txBody>
          <a:bodyPr wrap="square" rtlCol="0">
            <a:spAutoFit/>
          </a:bodyPr>
          <a:lstStyle/>
          <a:p>
            <a:pPr>
              <a:spcAft>
                <a:spcPts val="600"/>
              </a:spcAft>
            </a:pPr>
            <a:r>
              <a:rPr lang="en-US" altLang="zh-CN" dirty="0">
                <a:latin typeface="Arial" panose="020B0604020202020204" pitchFamily="34" charset="0"/>
                <a:cs typeface="Arial" panose="020B0604020202020204" pitchFamily="34" charset="0"/>
              </a:rPr>
              <a:t>Non-linear feature of 4 FOVs are difference</a:t>
            </a:r>
            <a:r>
              <a:rPr lang="en-US" altLang="zh-CN" dirty="0">
                <a:solidFill>
                  <a:srgbClr val="0000CC"/>
                </a:solidFill>
                <a:latin typeface="Arial" panose="020B0604020202020204" pitchFamily="34" charset="0"/>
                <a:cs typeface="Arial" panose="020B0604020202020204" pitchFamily="34" charset="0"/>
              </a:rPr>
              <a:t>;</a:t>
            </a:r>
          </a:p>
          <a:p>
            <a:pPr>
              <a:spcAft>
                <a:spcPts val="600"/>
              </a:spcAft>
            </a:pPr>
            <a:r>
              <a:rPr lang="en-US" altLang="zh-CN" dirty="0">
                <a:solidFill>
                  <a:srgbClr val="0000CC"/>
                </a:solidFill>
                <a:latin typeface="Arial" panose="020B0604020202020204" pitchFamily="34" charset="0"/>
                <a:cs typeface="Arial" panose="020B0604020202020204" pitchFamily="34" charset="0"/>
              </a:rPr>
              <a:t>FOV3’s</a:t>
            </a:r>
            <a:r>
              <a:rPr lang="zh-CN" altLang="en-US" dirty="0">
                <a:solidFill>
                  <a:srgbClr val="0000CC"/>
                </a:solidFill>
                <a:latin typeface="Arial" panose="020B0604020202020204" pitchFamily="34" charset="0"/>
                <a:cs typeface="Arial" panose="020B0604020202020204" pitchFamily="34" charset="0"/>
              </a:rPr>
              <a:t> </a:t>
            </a:r>
            <a:r>
              <a:rPr lang="en-US" altLang="zh-CN" dirty="0">
                <a:solidFill>
                  <a:srgbClr val="0000CC"/>
                </a:solidFill>
                <a:latin typeface="Arial" panose="020B0604020202020204" pitchFamily="34" charset="0"/>
                <a:cs typeface="Arial" panose="020B0604020202020204" pitchFamily="34" charset="0"/>
              </a:rPr>
              <a:t>non-linearity</a:t>
            </a:r>
            <a:r>
              <a:rPr lang="zh-CN" altLang="en-US" dirty="0">
                <a:solidFill>
                  <a:srgbClr val="0000CC"/>
                </a:solidFill>
                <a:latin typeface="Arial" panose="020B0604020202020204" pitchFamily="34" charset="0"/>
                <a:cs typeface="Arial" panose="020B0604020202020204" pitchFamily="34" charset="0"/>
              </a:rPr>
              <a:t> </a:t>
            </a:r>
            <a:r>
              <a:rPr lang="en-US" altLang="zh-CN" dirty="0">
                <a:solidFill>
                  <a:srgbClr val="0000CC"/>
                </a:solidFill>
                <a:latin typeface="Arial" panose="020B0604020202020204" pitchFamily="34" charset="0"/>
                <a:cs typeface="Arial" panose="020B0604020202020204" pitchFamily="34" charset="0"/>
              </a:rPr>
              <a:t>seems</a:t>
            </a:r>
            <a:r>
              <a:rPr lang="zh-CN" altLang="en-US" dirty="0">
                <a:solidFill>
                  <a:srgbClr val="0000CC"/>
                </a:solidFill>
                <a:latin typeface="Arial" panose="020B0604020202020204" pitchFamily="34" charset="0"/>
                <a:cs typeface="Arial" panose="020B0604020202020204" pitchFamily="34" charset="0"/>
              </a:rPr>
              <a:t> </a:t>
            </a:r>
            <a:r>
              <a:rPr lang="en-US" altLang="zh-CN" dirty="0">
                <a:solidFill>
                  <a:srgbClr val="0000CC"/>
                </a:solidFill>
                <a:latin typeface="Arial" panose="020B0604020202020204" pitchFamily="34" charset="0"/>
                <a:cs typeface="Arial" panose="020B0604020202020204" pitchFamily="34" charset="0"/>
              </a:rPr>
              <a:t>more significant than others</a:t>
            </a:r>
            <a:r>
              <a:rPr lang="en-US" altLang="zh-CN" dirty="0">
                <a:latin typeface="Arial" panose="020B0604020202020204" pitchFamily="34" charset="0"/>
                <a:cs typeface="Arial" panose="020B0604020202020204" pitchFamily="34" charset="0"/>
              </a:rPr>
              <a:t>; </a:t>
            </a:r>
          </a:p>
        </p:txBody>
      </p:sp>
      <p:sp>
        <p:nvSpPr>
          <p:cNvPr id="4" name="文本框 3">
            <a:extLst>
              <a:ext uri="{FF2B5EF4-FFF2-40B4-BE49-F238E27FC236}">
                <a16:creationId xmlns:a16="http://schemas.microsoft.com/office/drawing/2014/main" xmlns="" id="{19B6693E-D83C-4FAF-A176-BEAADC709763}"/>
              </a:ext>
            </a:extLst>
          </p:cNvPr>
          <p:cNvSpPr txBox="1"/>
          <p:nvPr/>
        </p:nvSpPr>
        <p:spPr>
          <a:xfrm>
            <a:off x="394268" y="1197842"/>
            <a:ext cx="3240360" cy="523220"/>
          </a:xfrm>
          <a:prstGeom prst="rect">
            <a:avLst/>
          </a:prstGeom>
          <a:noFill/>
        </p:spPr>
        <p:txBody>
          <a:bodyPr wrap="square" rtlCol="0">
            <a:spAutoFit/>
          </a:bodyPr>
          <a:lstStyle/>
          <a:p>
            <a:r>
              <a:rPr lang="en-US" altLang="zh-CN" sz="2800" b="1" dirty="0">
                <a:solidFill>
                  <a:srgbClr val="0000FF"/>
                </a:solidFill>
                <a:latin typeface="Calibri" panose="020F0502020204030204" pitchFamily="34" charset="0"/>
                <a:cs typeface="Calibri" panose="020F0502020204030204" pitchFamily="34" charset="0"/>
              </a:rPr>
              <a:t>Bias analysis: stripe</a:t>
            </a:r>
            <a:endParaRPr lang="zh-CN" altLang="en-US" sz="2800" b="1" dirty="0">
              <a:solidFill>
                <a:srgbClr val="0000FF"/>
              </a:solidFill>
              <a:latin typeface="Calibri" panose="020F0502020204030204" pitchFamily="34" charset="0"/>
              <a:cs typeface="Calibri" panose="020F0502020204030204" pitchFamily="34" charset="0"/>
            </a:endParaRPr>
          </a:p>
        </p:txBody>
      </p:sp>
      <p:sp>
        <p:nvSpPr>
          <p:cNvPr id="15" name="Rectangle 2">
            <a:extLst>
              <a:ext uri="{FF2B5EF4-FFF2-40B4-BE49-F238E27FC236}">
                <a16:creationId xmlns:a16="http://schemas.microsoft.com/office/drawing/2014/main" xmlns="" id="{4EF78390-41FD-4A75-B7AA-6AC39BD30A7A}"/>
              </a:ext>
            </a:extLst>
          </p:cNvPr>
          <p:cNvSpPr txBox="1">
            <a:spLocks noChangeArrowheads="1"/>
          </p:cNvSpPr>
          <p:nvPr/>
        </p:nvSpPr>
        <p:spPr>
          <a:xfrm>
            <a:off x="-198590" y="418785"/>
            <a:ext cx="7666435" cy="459747"/>
          </a:xfrm>
          <a:prstGeom prst="rect">
            <a:avLst/>
          </a:prstGeom>
        </p:spPr>
        <p:txBody>
          <a:bodyPr/>
          <a:lstStyle>
            <a:lvl1pPr algn="ctr" rtl="0" eaLnBrk="0" fontAlgn="base" hangingPunct="0">
              <a:spcBef>
                <a:spcPct val="0"/>
              </a:spcBef>
              <a:spcAft>
                <a:spcPct val="0"/>
              </a:spcAft>
              <a:defRPr sz="2800" kern="1200">
                <a:solidFill>
                  <a:srgbClr val="008000"/>
                </a:solidFill>
                <a:latin typeface="+mj-lt"/>
                <a:ea typeface="+mj-ea"/>
                <a:cs typeface="+mj-cs"/>
              </a:defRPr>
            </a:lvl1pPr>
            <a:lvl2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9pPr>
          </a:lstStyle>
          <a:p>
            <a:pPr eaLnBrk="1" hangingPunct="1"/>
            <a:r>
              <a:rPr lang="en-US" altLang="zh-CN" sz="3200" dirty="0" smtClean="0">
                <a:solidFill>
                  <a:srgbClr val="002060"/>
                </a:solidFill>
                <a:latin typeface="Arial Black" panose="020B0A04020102020204" pitchFamily="34" charset="0"/>
              </a:rPr>
              <a:t>FOVs radiometric </a:t>
            </a:r>
            <a:r>
              <a:rPr lang="en-US" altLang="zh-CN" sz="3200" dirty="0">
                <a:solidFill>
                  <a:srgbClr val="002060"/>
                </a:solidFill>
                <a:latin typeface="Arial Black" panose="020B0A04020102020204" pitchFamily="34" charset="0"/>
              </a:rPr>
              <a:t>consistency </a:t>
            </a:r>
          </a:p>
        </p:txBody>
      </p:sp>
    </p:spTree>
    <p:extLst>
      <p:ext uri="{BB962C8B-B14F-4D97-AF65-F5344CB8AC3E}">
        <p14:creationId xmlns:p14="http://schemas.microsoft.com/office/powerpoint/2010/main" val="410754726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831013" y="7618288"/>
            <a:ext cx="2133600" cy="203200"/>
          </a:xfrm>
        </p:spPr>
        <p:txBody>
          <a:bodyPr/>
          <a:lstStyle/>
          <a:p>
            <a:fld id="{4C0B181F-CDAB-404C-A660-15C015D83A29}" type="slidenum">
              <a:rPr kumimoji="0" lang="en-US" smtClean="0"/>
              <a:pPr/>
              <a:t>42</a:t>
            </a:fld>
            <a:endParaRPr kumimoji="0" lang="en-US"/>
          </a:p>
        </p:txBody>
      </p:sp>
      <p:pic>
        <p:nvPicPr>
          <p:cNvPr id="3" name="内容占位符 3"/>
          <p:cNvPicPr>
            <a:picLocks noChangeAspect="1"/>
          </p:cNvPicPr>
          <p:nvPr/>
        </p:nvPicPr>
        <p:blipFill>
          <a:blip r:embed="rId2" cstate="print">
            <a:extLst>
              <a:ext uri="{28A0092B-C50C-407E-A947-70E740481C1C}">
                <a14:useLocalDpi xmlns:a14="http://schemas.microsoft.com/office/drawing/2010/main" val="0"/>
              </a:ext>
            </a:extLst>
          </a:blip>
          <a:srcRect l="4376" t="31506" r="5613" b="38707"/>
          <a:stretch>
            <a:fillRect/>
          </a:stretch>
        </p:blipFill>
        <p:spPr>
          <a:xfrm>
            <a:off x="539552" y="2217688"/>
            <a:ext cx="8320924" cy="1440160"/>
          </a:xfrm>
          <a:prstGeom prst="rect">
            <a:avLst/>
          </a:prstGeom>
        </p:spPr>
      </p:pic>
      <p:pic>
        <p:nvPicPr>
          <p:cNvPr id="4" name="内容占位符 6"/>
          <p:cNvPicPr>
            <a:picLocks noChangeAspect="1"/>
          </p:cNvPicPr>
          <p:nvPr/>
        </p:nvPicPr>
        <p:blipFill>
          <a:blip r:embed="rId3" cstate="print">
            <a:extLst>
              <a:ext uri="{28A0092B-C50C-407E-A947-70E740481C1C}">
                <a14:useLocalDpi xmlns:a14="http://schemas.microsoft.com/office/drawing/2010/main" val="0"/>
              </a:ext>
            </a:extLst>
          </a:blip>
          <a:srcRect l="5447" t="34750" r="6273" b="38772"/>
          <a:stretch>
            <a:fillRect/>
          </a:stretch>
        </p:blipFill>
        <p:spPr>
          <a:xfrm>
            <a:off x="611560" y="3729856"/>
            <a:ext cx="8262918" cy="1296144"/>
          </a:xfrm>
          <a:prstGeom prst="rect">
            <a:avLst/>
          </a:prstGeom>
        </p:spPr>
      </p:pic>
      <p:pic>
        <p:nvPicPr>
          <p:cNvPr id="5" name="内容占位符 7"/>
          <p:cNvPicPr>
            <a:picLocks noChangeAspect="1"/>
          </p:cNvPicPr>
          <p:nvPr/>
        </p:nvPicPr>
        <p:blipFill>
          <a:blip r:embed="rId4" cstate="print">
            <a:extLst>
              <a:ext uri="{28A0092B-C50C-407E-A947-70E740481C1C}">
                <a14:useLocalDpi xmlns:a14="http://schemas.microsoft.com/office/drawing/2010/main" val="0"/>
              </a:ext>
            </a:extLst>
          </a:blip>
          <a:srcRect l="6294" t="34147" r="5427" b="36066"/>
          <a:stretch>
            <a:fillRect/>
          </a:stretch>
        </p:blipFill>
        <p:spPr>
          <a:xfrm>
            <a:off x="683568" y="5170016"/>
            <a:ext cx="8160907" cy="1440160"/>
          </a:xfrm>
          <a:prstGeom prst="rect">
            <a:avLst/>
          </a:prstGeom>
        </p:spPr>
      </p:pic>
      <p:sp>
        <p:nvSpPr>
          <p:cNvPr id="6" name="TextBox 5"/>
          <p:cNvSpPr txBox="1"/>
          <p:nvPr/>
        </p:nvSpPr>
        <p:spPr>
          <a:xfrm>
            <a:off x="1043608" y="2289696"/>
            <a:ext cx="93610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b="1" dirty="0" smtClean="0">
                <a:solidFill>
                  <a:srgbClr val="0000CC"/>
                </a:solidFill>
              </a:rPr>
              <a:t>LW</a:t>
            </a:r>
            <a:endParaRPr lang="zh-CN" altLang="en-US" b="1" dirty="0">
              <a:solidFill>
                <a:srgbClr val="0000CC"/>
              </a:solidFill>
            </a:endParaRPr>
          </a:p>
        </p:txBody>
      </p:sp>
      <p:sp>
        <p:nvSpPr>
          <p:cNvPr id="7" name="TextBox 6"/>
          <p:cNvSpPr txBox="1"/>
          <p:nvPr/>
        </p:nvSpPr>
        <p:spPr>
          <a:xfrm>
            <a:off x="1043608" y="3648556"/>
            <a:ext cx="93610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b="1" dirty="0" smtClean="0">
                <a:solidFill>
                  <a:srgbClr val="0000CC"/>
                </a:solidFill>
              </a:rPr>
              <a:t>MW</a:t>
            </a:r>
            <a:endParaRPr lang="zh-CN" altLang="en-US" b="1" dirty="0">
              <a:solidFill>
                <a:srgbClr val="0000CC"/>
              </a:solidFill>
            </a:endParaRPr>
          </a:p>
        </p:txBody>
      </p:sp>
      <p:sp>
        <p:nvSpPr>
          <p:cNvPr id="8" name="TextBox 7"/>
          <p:cNvSpPr txBox="1"/>
          <p:nvPr/>
        </p:nvSpPr>
        <p:spPr>
          <a:xfrm>
            <a:off x="1043608" y="5098008"/>
            <a:ext cx="93610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altLang="zh-CN" b="1" dirty="0" smtClean="0">
                <a:solidFill>
                  <a:srgbClr val="0000CC"/>
                </a:solidFill>
              </a:rPr>
              <a:t>SW</a:t>
            </a:r>
            <a:endParaRPr lang="zh-CN" altLang="en-US" b="1" dirty="0">
              <a:solidFill>
                <a:srgbClr val="0000CC"/>
              </a:solidFill>
            </a:endParaRPr>
          </a:p>
        </p:txBody>
      </p:sp>
      <p:sp>
        <p:nvSpPr>
          <p:cNvPr id="9" name="标题 1"/>
          <p:cNvSpPr txBox="1">
            <a:spLocks/>
          </p:cNvSpPr>
          <p:nvPr/>
        </p:nvSpPr>
        <p:spPr>
          <a:xfrm>
            <a:off x="128014" y="371398"/>
            <a:ext cx="9144000" cy="848603"/>
          </a:xfrm>
          <a:prstGeom prst="rect">
            <a:avLst/>
          </a:prstGeom>
          <a:noFill/>
        </p:spPr>
        <p:txBody>
          <a:bodyPr>
            <a:noAutofit/>
          </a:bodyPr>
          <a:lstStyle/>
          <a:p>
            <a:pPr lvl="0" fontAlgn="auto">
              <a:spcAft>
                <a:spcPts val="0"/>
              </a:spcAft>
            </a:pPr>
            <a:r>
              <a:rPr lang="en-US" altLang="zh-CN" sz="3200" b="1" dirty="0" smtClean="0">
                <a:ea typeface="+mj-ea"/>
                <a:cs typeface="Arial" pitchFamily="34" charset="0"/>
              </a:rPr>
              <a:t>HIRAS bias in different FOVs</a:t>
            </a:r>
            <a:endParaRPr kumimoji="0" lang="zh-CN" altLang="en-US" sz="3200" b="1" i="0" u="none" strike="noStrike" kern="1200" cap="none" spc="0" normalizeH="0" baseline="0" noProof="0" dirty="0">
              <a:ln>
                <a:noFill/>
              </a:ln>
              <a:effectLst/>
              <a:uLnTx/>
              <a:uFillTx/>
              <a:ea typeface="+mj-ea"/>
              <a:cs typeface="Arial" pitchFamily="34" charset="0"/>
            </a:endParaRPr>
          </a:p>
        </p:txBody>
      </p:sp>
      <p:sp>
        <p:nvSpPr>
          <p:cNvPr id="10" name="矩形 9"/>
          <p:cNvSpPr/>
          <p:nvPr/>
        </p:nvSpPr>
        <p:spPr>
          <a:xfrm>
            <a:off x="827584" y="1340768"/>
            <a:ext cx="6308265" cy="400110"/>
          </a:xfrm>
          <a:prstGeom prst="rect">
            <a:avLst/>
          </a:prstGeom>
        </p:spPr>
        <p:txBody>
          <a:bodyPr wrap="none">
            <a:spAutoFit/>
          </a:bodyPr>
          <a:lstStyle/>
          <a:p>
            <a:r>
              <a:rPr lang="en-US" altLang="zh-CN" sz="2000" b="1" dirty="0" smtClean="0"/>
              <a:t>FOV3’s bias has a little departure from other FOVs</a:t>
            </a:r>
            <a:endParaRPr lang="zh-CN" altLang="en-US" sz="2000" dirty="0"/>
          </a:p>
        </p:txBody>
      </p:sp>
    </p:spTree>
    <p:extLst>
      <p:ext uri="{BB962C8B-B14F-4D97-AF65-F5344CB8AC3E}">
        <p14:creationId xmlns:p14="http://schemas.microsoft.com/office/powerpoint/2010/main" val="38977193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F5CD9186-E7AD-467C-9974-44A6BAEFDEBE}"/>
              </a:ext>
            </a:extLst>
          </p:cNvPr>
          <p:cNvPicPr>
            <a:picLocks noChangeAspect="1"/>
          </p:cNvPicPr>
          <p:nvPr/>
        </p:nvPicPr>
        <p:blipFill rotWithShape="1">
          <a:blip r:embed="rId3"/>
          <a:srcRect l="1141" t="23188" r="35924" b="35218"/>
          <a:stretch/>
        </p:blipFill>
        <p:spPr>
          <a:xfrm>
            <a:off x="251520" y="1512708"/>
            <a:ext cx="5028135" cy="2492357"/>
          </a:xfrm>
          <a:prstGeom prst="rect">
            <a:avLst/>
          </a:prstGeom>
        </p:spPr>
      </p:pic>
      <p:sp>
        <p:nvSpPr>
          <p:cNvPr id="3" name="文本框 2">
            <a:extLst>
              <a:ext uri="{FF2B5EF4-FFF2-40B4-BE49-F238E27FC236}">
                <a16:creationId xmlns:a16="http://schemas.microsoft.com/office/drawing/2014/main" xmlns="" id="{82EF01F0-29B1-40AB-82A2-2FA95FC35D85}"/>
              </a:ext>
            </a:extLst>
          </p:cNvPr>
          <p:cNvSpPr txBox="1"/>
          <p:nvPr/>
        </p:nvSpPr>
        <p:spPr>
          <a:xfrm>
            <a:off x="5363580" y="1744626"/>
            <a:ext cx="3528900" cy="1831271"/>
          </a:xfrm>
          <a:prstGeom prst="rect">
            <a:avLst/>
          </a:prstGeom>
          <a:noFill/>
        </p:spPr>
        <p:txBody>
          <a:bodyPr wrap="square" rtlCol="0">
            <a:spAutoFit/>
          </a:bodyPr>
          <a:lstStyle/>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The bias at 7.2</a:t>
            </a:r>
            <a:r>
              <a:rPr lang="el-GR" altLang="zh-CN" dirty="0">
                <a:latin typeface="Arial" panose="020B0604020202020204" pitchFamily="34" charset="0"/>
                <a:cs typeface="Arial" panose="020B0604020202020204" pitchFamily="34" charset="0"/>
              </a:rPr>
              <a:t>μ</a:t>
            </a:r>
            <a:r>
              <a:rPr lang="en-US" altLang="zh-CN" dirty="0">
                <a:latin typeface="Arial" panose="020B0604020202020204" pitchFamily="34" charset="0"/>
                <a:cs typeface="Arial" panose="020B0604020202020204" pitchFamily="34" charset="0"/>
              </a:rPr>
              <a:t>m is increase with scan angle;</a:t>
            </a:r>
          </a:p>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 Bias at nadir is minimum, and the maximum appears at edge of scan; </a:t>
            </a:r>
            <a:endParaRPr lang="zh-CN" altLang="en-US" dirty="0">
              <a:latin typeface="Arial" panose="020B0604020202020204" pitchFamily="34" charset="0"/>
              <a:cs typeface="Arial" panose="020B0604020202020204" pitchFamily="34" charset="0"/>
            </a:endParaRPr>
          </a:p>
        </p:txBody>
      </p:sp>
      <p:pic>
        <p:nvPicPr>
          <p:cNvPr id="8" name="图片 7">
            <a:extLst>
              <a:ext uri="{FF2B5EF4-FFF2-40B4-BE49-F238E27FC236}">
                <a16:creationId xmlns:a16="http://schemas.microsoft.com/office/drawing/2014/main" xmlns="" id="{6F6D9D60-3FE2-4540-90EC-97B1D126240E}"/>
              </a:ext>
            </a:extLst>
          </p:cNvPr>
          <p:cNvPicPr>
            <a:picLocks noChangeAspect="1"/>
          </p:cNvPicPr>
          <p:nvPr/>
        </p:nvPicPr>
        <p:blipFill rotWithShape="1">
          <a:blip r:embed="rId4"/>
          <a:srcRect l="896" t="22754" r="35598" b="34638"/>
          <a:stretch/>
        </p:blipFill>
        <p:spPr>
          <a:xfrm>
            <a:off x="305648" y="4048448"/>
            <a:ext cx="5065295" cy="2548905"/>
          </a:xfrm>
          <a:prstGeom prst="rect">
            <a:avLst/>
          </a:prstGeom>
        </p:spPr>
      </p:pic>
      <p:cxnSp>
        <p:nvCxnSpPr>
          <p:cNvPr id="10" name="直接连接符 9">
            <a:extLst>
              <a:ext uri="{FF2B5EF4-FFF2-40B4-BE49-F238E27FC236}">
                <a16:creationId xmlns:a16="http://schemas.microsoft.com/office/drawing/2014/main" xmlns="" id="{966AD7F3-3E71-45F9-B772-241C3E0AC17E}"/>
              </a:ext>
            </a:extLst>
          </p:cNvPr>
          <p:cNvCxnSpPr/>
          <p:nvPr/>
        </p:nvCxnSpPr>
        <p:spPr>
          <a:xfrm>
            <a:off x="143508" y="4005064"/>
            <a:ext cx="9000492" cy="0"/>
          </a:xfrm>
          <a:prstGeom prst="line">
            <a:avLst/>
          </a:prstGeom>
          <a:ln w="19050"/>
        </p:spPr>
        <p:style>
          <a:lnRef idx="2">
            <a:schemeClr val="accent1"/>
          </a:lnRef>
          <a:fillRef idx="0">
            <a:schemeClr val="accent1"/>
          </a:fillRef>
          <a:effectRef idx="1">
            <a:schemeClr val="accent1"/>
          </a:effectRef>
          <a:fontRef idx="minor">
            <a:schemeClr val="tx1"/>
          </a:fontRef>
        </p:style>
      </p:cxnSp>
      <p:sp>
        <p:nvSpPr>
          <p:cNvPr id="9" name="文本框 8">
            <a:extLst>
              <a:ext uri="{FF2B5EF4-FFF2-40B4-BE49-F238E27FC236}">
                <a16:creationId xmlns:a16="http://schemas.microsoft.com/office/drawing/2014/main" xmlns="" id="{E3261E07-E24E-40BE-BC72-A3D5AD2977BB}"/>
              </a:ext>
            </a:extLst>
          </p:cNvPr>
          <p:cNvSpPr txBox="1"/>
          <p:nvPr/>
        </p:nvSpPr>
        <p:spPr>
          <a:xfrm>
            <a:off x="5378398" y="4151784"/>
            <a:ext cx="3528900" cy="757130"/>
          </a:xfrm>
          <a:prstGeom prst="rect">
            <a:avLst/>
          </a:prstGeom>
          <a:noFill/>
        </p:spPr>
        <p:txBody>
          <a:bodyPr wrap="square" rtlCol="0">
            <a:spAutoFit/>
          </a:bodyPr>
          <a:lstStyle/>
          <a:p>
            <a:pPr marL="285750" indent="-285750">
              <a:lnSpc>
                <a:spcPct val="120000"/>
              </a:lnSpc>
              <a:spcAft>
                <a:spcPts val="600"/>
              </a:spcAft>
              <a:buFont typeface="Wingdings" panose="05000000000000000000" pitchFamily="2" charset="2"/>
              <a:buChar char="Ø"/>
            </a:pPr>
            <a:r>
              <a:rPr lang="en-US" altLang="zh-CN" dirty="0">
                <a:latin typeface="Arial" panose="020B0604020202020204" pitchFamily="34" charset="0"/>
                <a:cs typeface="Arial" panose="020B0604020202020204" pitchFamily="34" charset="0"/>
              </a:rPr>
              <a:t>All FOVs’ bias increase with scan angle;</a:t>
            </a:r>
          </a:p>
        </p:txBody>
      </p:sp>
      <p:sp>
        <p:nvSpPr>
          <p:cNvPr id="11" name="文本框 10">
            <a:extLst>
              <a:ext uri="{FF2B5EF4-FFF2-40B4-BE49-F238E27FC236}">
                <a16:creationId xmlns:a16="http://schemas.microsoft.com/office/drawing/2014/main" xmlns="" id="{7F9EE95F-2E7F-42DC-8808-173766DB652E}"/>
              </a:ext>
            </a:extLst>
          </p:cNvPr>
          <p:cNvSpPr txBox="1"/>
          <p:nvPr/>
        </p:nvSpPr>
        <p:spPr>
          <a:xfrm>
            <a:off x="305648" y="1152301"/>
            <a:ext cx="5832648" cy="523220"/>
          </a:xfrm>
          <a:prstGeom prst="rect">
            <a:avLst/>
          </a:prstGeom>
          <a:noFill/>
        </p:spPr>
        <p:txBody>
          <a:bodyPr wrap="square" rtlCol="0">
            <a:spAutoFit/>
          </a:bodyPr>
          <a:lstStyle/>
          <a:p>
            <a:r>
              <a:rPr lang="en-US" altLang="zh-CN" sz="2800" b="1" dirty="0">
                <a:solidFill>
                  <a:srgbClr val="FF0000"/>
                </a:solidFill>
                <a:latin typeface="Calibri" panose="020F0502020204030204" pitchFamily="34" charset="0"/>
                <a:cs typeface="Calibri" panose="020F0502020204030204" pitchFamily="34" charset="0"/>
              </a:rPr>
              <a:t>Bias analysis: angle dependent bias</a:t>
            </a:r>
            <a:endParaRPr lang="zh-CN" altLang="en-US" sz="2800" b="1" dirty="0">
              <a:solidFill>
                <a:srgbClr val="FF0000"/>
              </a:solidFill>
              <a:latin typeface="Calibri" panose="020F0502020204030204" pitchFamily="34" charset="0"/>
              <a:cs typeface="Calibri" panose="020F0502020204030204" pitchFamily="34" charset="0"/>
            </a:endParaRPr>
          </a:p>
        </p:txBody>
      </p:sp>
      <p:sp>
        <p:nvSpPr>
          <p:cNvPr id="12" name="Rectangle 2">
            <a:extLst>
              <a:ext uri="{FF2B5EF4-FFF2-40B4-BE49-F238E27FC236}">
                <a16:creationId xmlns:a16="http://schemas.microsoft.com/office/drawing/2014/main" xmlns="" id="{EC00BB53-96C4-4C87-AC9F-835EF314D6F3}"/>
              </a:ext>
            </a:extLst>
          </p:cNvPr>
          <p:cNvSpPr txBox="1">
            <a:spLocks noChangeArrowheads="1"/>
          </p:cNvSpPr>
          <p:nvPr/>
        </p:nvSpPr>
        <p:spPr>
          <a:xfrm>
            <a:off x="-252536" y="327129"/>
            <a:ext cx="7774955" cy="563562"/>
          </a:xfrm>
          <a:prstGeom prst="rect">
            <a:avLst/>
          </a:prstGeom>
        </p:spPr>
        <p:txBody>
          <a:bodyPr/>
          <a:lstStyle>
            <a:lvl1pPr algn="ctr" rtl="0" eaLnBrk="0" fontAlgn="base" hangingPunct="0">
              <a:spcBef>
                <a:spcPct val="0"/>
              </a:spcBef>
              <a:spcAft>
                <a:spcPct val="0"/>
              </a:spcAft>
              <a:defRPr sz="2800" kern="1200">
                <a:solidFill>
                  <a:srgbClr val="008000"/>
                </a:solidFill>
                <a:latin typeface="+mj-lt"/>
                <a:ea typeface="+mj-ea"/>
                <a:cs typeface="+mj-cs"/>
              </a:defRPr>
            </a:lvl1pPr>
            <a:lvl2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2pPr>
            <a:lvl3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3pPr>
            <a:lvl4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4pPr>
            <a:lvl5pPr algn="ctr" rtl="0" eaLnBrk="0" fontAlgn="base" hangingPunct="0">
              <a:spcBef>
                <a:spcPct val="0"/>
              </a:spcBef>
              <a:spcAft>
                <a:spcPct val="0"/>
              </a:spcAft>
              <a:defRPr sz="2800">
                <a:solidFill>
                  <a:srgbClr val="008000"/>
                </a:solidFill>
                <a:latin typeface="Times New Roman" panose="02020603050405020304" pitchFamily="18" charset="0"/>
                <a:ea typeface="宋体" panose="02010600030101010101" pitchFamily="2" charset="-122"/>
              </a:defRPr>
            </a:lvl5pPr>
            <a:lvl6pPr marL="4572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sz="2800">
                <a:solidFill>
                  <a:srgbClr val="008000"/>
                </a:solidFill>
                <a:latin typeface="Times New Roman" panose="02020603050405020304" pitchFamily="18" charset="0"/>
                <a:ea typeface="宋体" panose="02010600030101010101" pitchFamily="2" charset="-122"/>
              </a:defRPr>
            </a:lvl9pPr>
          </a:lstStyle>
          <a:p>
            <a:pPr eaLnBrk="1" hangingPunct="1"/>
            <a:r>
              <a:rPr lang="en-US" altLang="zh-CN" sz="3200" dirty="0">
                <a:solidFill>
                  <a:srgbClr val="002060"/>
                </a:solidFill>
                <a:latin typeface="Arial Black" panose="020B0A04020102020204" pitchFamily="34" charset="0"/>
              </a:rPr>
              <a:t>Results: </a:t>
            </a:r>
            <a:r>
              <a:rPr lang="en-US" altLang="zh-CN" sz="3200" dirty="0" smtClean="0">
                <a:solidFill>
                  <a:srgbClr val="002060"/>
                </a:solidFill>
                <a:latin typeface="Arial Black" panose="020B0A04020102020204" pitchFamily="34" charset="0"/>
              </a:rPr>
              <a:t>Bias Angle dependence</a:t>
            </a:r>
            <a:endParaRPr lang="en-US" altLang="zh-CN" sz="32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38746726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图片 8" descr="untitled3"/>
          <p:cNvPicPr>
            <a:picLocks noGrp="1" noChangeAspect="1"/>
          </p:cNvPicPr>
          <p:nvPr>
            <p:ph idx="1"/>
          </p:nvPr>
        </p:nvPicPr>
        <p:blipFill>
          <a:blip r:embed="rId3"/>
          <a:stretch>
            <a:fillRect/>
          </a:stretch>
        </p:blipFill>
        <p:spPr>
          <a:xfrm>
            <a:off x="243205" y="1935480"/>
            <a:ext cx="8229600" cy="1993265"/>
          </a:xfrm>
          <a:prstGeom prst="rect">
            <a:avLst/>
          </a:prstGeom>
          <a:noFill/>
          <a:ln w="9525">
            <a:noFill/>
          </a:ln>
        </p:spPr>
      </p:pic>
      <p:pic>
        <p:nvPicPr>
          <p:cNvPr id="7" name="图片 6" descr="FY3D+MERSI_FY3D+HIRAS_GBAL_MAP_D_20180810_CH_22_Tbb"/>
          <p:cNvPicPr>
            <a:picLocks noChangeAspect="1"/>
          </p:cNvPicPr>
          <p:nvPr/>
        </p:nvPicPr>
        <p:blipFill>
          <a:blip r:embed="rId4"/>
          <a:stretch>
            <a:fillRect/>
          </a:stretch>
        </p:blipFill>
        <p:spPr>
          <a:xfrm>
            <a:off x="351155" y="4211955"/>
            <a:ext cx="4359275" cy="2583180"/>
          </a:xfrm>
          <a:prstGeom prst="rect">
            <a:avLst/>
          </a:prstGeom>
        </p:spPr>
      </p:pic>
      <p:pic>
        <p:nvPicPr>
          <p:cNvPr id="9" name="图片 8" descr="FY3D+MERSI_FY3D+HIRAS_GBAL_MAP_D_20180810_CH_22_Tbb"/>
          <p:cNvPicPr>
            <a:picLocks noChangeAspect="1"/>
          </p:cNvPicPr>
          <p:nvPr/>
        </p:nvPicPr>
        <p:blipFill>
          <a:blip r:embed="rId5"/>
          <a:stretch>
            <a:fillRect/>
          </a:stretch>
        </p:blipFill>
        <p:spPr>
          <a:xfrm>
            <a:off x="4563745" y="4211955"/>
            <a:ext cx="4359275" cy="2583180"/>
          </a:xfrm>
          <a:prstGeom prst="rect">
            <a:avLst/>
          </a:prstGeom>
        </p:spPr>
      </p:pic>
      <p:sp>
        <p:nvSpPr>
          <p:cNvPr id="62466" name="Rectangle 2"/>
          <p:cNvSpPr>
            <a:spLocks noGrp="1"/>
          </p:cNvSpPr>
          <p:nvPr/>
        </p:nvSpPr>
        <p:spPr>
          <a:xfrm>
            <a:off x="483870" y="188640"/>
            <a:ext cx="8229600" cy="873760"/>
          </a:xfrm>
          <a:prstGeom prst="rect">
            <a:avLst/>
          </a:prstGeom>
          <a:noFill/>
          <a:ln w="9525">
            <a:noFill/>
          </a:ln>
        </p:spPr>
        <p:txBody>
          <a:bodyPr vert="horz" wrap="square" lIns="91440" tIns="45720" rIns="91440" bIns="45720" anchor="ctr"/>
          <a:lstStyle>
            <a:lvl1pPr marL="0" lvl="0" indent="0" algn="ctr" defTabSz="914400" eaLnBrk="1" fontAlgn="base" latinLnBrk="0" hangingPunct="1">
              <a:lnSpc>
                <a:spcPct val="100000"/>
              </a:lnSpc>
              <a:spcBef>
                <a:spcPct val="0"/>
              </a:spcBef>
              <a:spcAft>
                <a:spcPct val="0"/>
              </a:spcAft>
              <a:buNone/>
              <a:defRPr sz="3600" b="0" i="0" u="none" kern="1200" baseline="0">
                <a:solidFill>
                  <a:schemeClr val="tx1"/>
                </a:solidFill>
                <a:latin typeface="+mn-lt"/>
                <a:ea typeface="+mj-ea"/>
                <a:cs typeface="+mj-cs"/>
              </a:defRPr>
            </a:lvl1pPr>
          </a:lstStyle>
          <a:p>
            <a:pPr eaLnBrk="1" hangingPunct="1"/>
            <a:r>
              <a:rPr lang="en-US" altLang="zh-CN" sz="3600" dirty="0" err="1" smtClean="0"/>
              <a:t>Iner</a:t>
            </a:r>
            <a:r>
              <a:rPr lang="en-US" altLang="zh-CN" sz="3600" dirty="0" smtClean="0"/>
              <a:t>-Comparison </a:t>
            </a:r>
            <a:r>
              <a:rPr lang="en-US" altLang="zh-CN" sz="3600" dirty="0"/>
              <a:t>between </a:t>
            </a:r>
            <a:endParaRPr lang="en-US" altLang="zh-CN" sz="3600" dirty="0" smtClean="0"/>
          </a:p>
          <a:p>
            <a:pPr eaLnBrk="1" hangingPunct="1"/>
            <a:r>
              <a:rPr lang="en-US" altLang="zh-CN" sz="3600" dirty="0" smtClean="0"/>
              <a:t>MERSI-II </a:t>
            </a:r>
            <a:r>
              <a:rPr lang="en-US" altLang="zh-CN" sz="3600" dirty="0"/>
              <a:t>and HIRAS</a:t>
            </a:r>
          </a:p>
        </p:txBody>
      </p:sp>
      <p:sp>
        <p:nvSpPr>
          <p:cNvPr id="11" name="文本框 10"/>
          <p:cNvSpPr txBox="1"/>
          <p:nvPr/>
        </p:nvSpPr>
        <p:spPr>
          <a:xfrm>
            <a:off x="69215" y="1191895"/>
            <a:ext cx="9058910" cy="460375"/>
          </a:xfrm>
          <a:prstGeom prst="rect">
            <a:avLst/>
          </a:prstGeom>
          <a:noFill/>
        </p:spPr>
        <p:txBody>
          <a:bodyPr wrap="square" rtlCol="0" anchor="t">
            <a:spAutoFit/>
          </a:bodyPr>
          <a:lstStyle/>
          <a:p>
            <a:r>
              <a:rPr lang="en-US" altLang="zh-CN" sz="2400" dirty="0">
                <a:sym typeface="+mn-ea"/>
              </a:rPr>
              <a:t>collaboration of intercalibration in the different and same platform.</a:t>
            </a:r>
          </a:p>
        </p:txBody>
      </p:sp>
      <p:sp>
        <p:nvSpPr>
          <p:cNvPr id="12" name="文本框 11"/>
          <p:cNvSpPr txBox="1"/>
          <p:nvPr/>
        </p:nvSpPr>
        <p:spPr>
          <a:xfrm>
            <a:off x="160655" y="4011930"/>
            <a:ext cx="2084705" cy="368300"/>
          </a:xfrm>
          <a:prstGeom prst="rect">
            <a:avLst/>
          </a:prstGeom>
          <a:noFill/>
        </p:spPr>
        <p:txBody>
          <a:bodyPr wrap="square" rtlCol="0">
            <a:spAutoFit/>
          </a:bodyPr>
          <a:lstStyle/>
          <a:p>
            <a:r>
              <a:rPr lang="en-US" altLang="zh-CN" dirty="0">
                <a:solidFill>
                  <a:srgbClr val="FF0000"/>
                </a:solidFill>
              </a:rPr>
              <a:t>Before correction</a:t>
            </a:r>
          </a:p>
        </p:txBody>
      </p:sp>
      <p:sp>
        <p:nvSpPr>
          <p:cNvPr id="14" name="文本框 13"/>
          <p:cNvSpPr txBox="1"/>
          <p:nvPr/>
        </p:nvSpPr>
        <p:spPr>
          <a:xfrm>
            <a:off x="4765675" y="4011930"/>
            <a:ext cx="2084705" cy="368300"/>
          </a:xfrm>
          <a:prstGeom prst="rect">
            <a:avLst/>
          </a:prstGeom>
          <a:noFill/>
        </p:spPr>
        <p:txBody>
          <a:bodyPr wrap="square" rtlCol="0">
            <a:spAutoFit/>
          </a:bodyPr>
          <a:lstStyle/>
          <a:p>
            <a:r>
              <a:rPr lang="en-US" altLang="zh-CN">
                <a:solidFill>
                  <a:srgbClr val="FF0000"/>
                </a:solidFill>
              </a:rPr>
              <a:t>After correction</a:t>
            </a:r>
          </a:p>
        </p:txBody>
      </p:sp>
      <p:sp>
        <p:nvSpPr>
          <p:cNvPr id="15" name="文本框 14"/>
          <p:cNvSpPr txBox="1"/>
          <p:nvPr/>
        </p:nvSpPr>
        <p:spPr>
          <a:xfrm>
            <a:off x="160655" y="1758950"/>
            <a:ext cx="7929245" cy="368300"/>
          </a:xfrm>
          <a:prstGeom prst="rect">
            <a:avLst/>
          </a:prstGeom>
          <a:noFill/>
        </p:spPr>
        <p:txBody>
          <a:bodyPr wrap="square" rtlCol="0">
            <a:spAutoFit/>
          </a:bodyPr>
          <a:lstStyle/>
          <a:p>
            <a:r>
              <a:rPr lang="en-US" dirty="0">
                <a:solidFill>
                  <a:srgbClr val="FF0000"/>
                </a:solidFill>
                <a:sym typeface="+mn-ea"/>
              </a:rPr>
              <a:t>TEBs OBC paremeters correction use IASI and CrIS as reference </a:t>
            </a:r>
            <a:endParaRPr lang="en-US" altLang="zh-CN" dirty="0">
              <a:solidFill>
                <a:srgbClr val="FF0000"/>
              </a:solidFill>
              <a:sym typeface="+mn-ea"/>
            </a:endParaRPr>
          </a:p>
        </p:txBody>
      </p:sp>
    </p:spTree>
    <p:extLst>
      <p:ext uri="{BB962C8B-B14F-4D97-AF65-F5344CB8AC3E}">
        <p14:creationId xmlns:p14="http://schemas.microsoft.com/office/powerpoint/2010/main" val="390610680"/>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图片 6" descr="FY3D+MERSI_FY3D+HIRAS_GBAL_MAP_D_20180628_CH_22"/>
          <p:cNvPicPr>
            <a:picLocks noChangeAspect="1"/>
          </p:cNvPicPr>
          <p:nvPr/>
        </p:nvPicPr>
        <p:blipFill>
          <a:blip r:embed="rId2"/>
          <a:stretch>
            <a:fillRect/>
          </a:stretch>
        </p:blipFill>
        <p:spPr>
          <a:xfrm>
            <a:off x="4505325" y="-15875"/>
            <a:ext cx="4664075" cy="3886200"/>
          </a:xfrm>
          <a:prstGeom prst="rect">
            <a:avLst/>
          </a:prstGeom>
          <a:noFill/>
          <a:ln w="9525">
            <a:noFill/>
          </a:ln>
        </p:spPr>
      </p:pic>
      <p:pic>
        <p:nvPicPr>
          <p:cNvPr id="47106" name="图片 3" descr="FY3D+MERSI_FY3D+HIRAS_GBAL_MAP_D_20180628_CH_22"/>
          <p:cNvPicPr>
            <a:picLocks noChangeAspect="1"/>
          </p:cNvPicPr>
          <p:nvPr/>
        </p:nvPicPr>
        <p:blipFill>
          <a:blip r:embed="rId3"/>
          <a:stretch>
            <a:fillRect/>
          </a:stretch>
        </p:blipFill>
        <p:spPr>
          <a:xfrm>
            <a:off x="-34925" y="-15875"/>
            <a:ext cx="4662488" cy="3886200"/>
          </a:xfrm>
          <a:prstGeom prst="rect">
            <a:avLst/>
          </a:prstGeom>
          <a:noFill/>
          <a:ln w="9525">
            <a:noFill/>
          </a:ln>
        </p:spPr>
      </p:pic>
      <p:pic>
        <p:nvPicPr>
          <p:cNvPr id="47107" name="图片 7" descr="FY3D+MERSI_FY3D+HIRAS_GBAL_MAP_D_20180628_CH_23"/>
          <p:cNvPicPr>
            <a:picLocks noChangeAspect="1"/>
          </p:cNvPicPr>
          <p:nvPr/>
        </p:nvPicPr>
        <p:blipFill>
          <a:blip r:embed="rId4"/>
          <a:stretch>
            <a:fillRect/>
          </a:stretch>
        </p:blipFill>
        <p:spPr>
          <a:xfrm>
            <a:off x="4537075" y="3436938"/>
            <a:ext cx="4664075" cy="3886200"/>
          </a:xfrm>
          <a:prstGeom prst="rect">
            <a:avLst/>
          </a:prstGeom>
          <a:noFill/>
          <a:ln w="9525">
            <a:noFill/>
          </a:ln>
        </p:spPr>
      </p:pic>
      <p:pic>
        <p:nvPicPr>
          <p:cNvPr id="47108" name="图片 4" descr="FY3D+MERSI_FY3D+HIRAS_GBAL_MAP_D_20180628_CH_23"/>
          <p:cNvPicPr>
            <a:picLocks noChangeAspect="1"/>
          </p:cNvPicPr>
          <p:nvPr/>
        </p:nvPicPr>
        <p:blipFill>
          <a:blip r:embed="rId5"/>
          <a:stretch>
            <a:fillRect/>
          </a:stretch>
        </p:blipFill>
        <p:spPr>
          <a:xfrm>
            <a:off x="-9525" y="3370263"/>
            <a:ext cx="4664075" cy="3886200"/>
          </a:xfrm>
          <a:prstGeom prst="rect">
            <a:avLst/>
          </a:prstGeom>
          <a:noFill/>
          <a:ln w="9525">
            <a:noFill/>
          </a:ln>
        </p:spPr>
      </p:pic>
      <p:sp>
        <p:nvSpPr>
          <p:cNvPr id="6" name="文本框 11"/>
          <p:cNvSpPr txBox="1"/>
          <p:nvPr/>
        </p:nvSpPr>
        <p:spPr>
          <a:xfrm>
            <a:off x="690587" y="3636764"/>
            <a:ext cx="2084705" cy="368300"/>
          </a:xfrm>
          <a:prstGeom prst="rect">
            <a:avLst/>
          </a:prstGeom>
          <a:noFill/>
        </p:spPr>
        <p:txBody>
          <a:bodyPr wrap="square" rtlCol="0">
            <a:spAutoFit/>
          </a:bodyPr>
          <a:lstStyle/>
          <a:p>
            <a:r>
              <a:rPr lang="en-US" altLang="zh-CN" dirty="0">
                <a:solidFill>
                  <a:srgbClr val="FF0000"/>
                </a:solidFill>
              </a:rPr>
              <a:t>Before correction</a:t>
            </a:r>
          </a:p>
        </p:txBody>
      </p:sp>
      <p:sp>
        <p:nvSpPr>
          <p:cNvPr id="7" name="文本框 13"/>
          <p:cNvSpPr txBox="1"/>
          <p:nvPr/>
        </p:nvSpPr>
        <p:spPr>
          <a:xfrm>
            <a:off x="5295607" y="3636764"/>
            <a:ext cx="2084705" cy="368300"/>
          </a:xfrm>
          <a:prstGeom prst="rect">
            <a:avLst/>
          </a:prstGeom>
          <a:noFill/>
        </p:spPr>
        <p:txBody>
          <a:bodyPr wrap="square" rtlCol="0">
            <a:spAutoFit/>
          </a:bodyPr>
          <a:lstStyle/>
          <a:p>
            <a:r>
              <a:rPr lang="en-US" altLang="zh-CN">
                <a:solidFill>
                  <a:srgbClr val="FF0000"/>
                </a:solidFill>
              </a:rPr>
              <a:t>After correction</a:t>
            </a:r>
          </a:p>
        </p:txBody>
      </p:sp>
    </p:spTree>
    <p:extLst>
      <p:ext uri="{BB962C8B-B14F-4D97-AF65-F5344CB8AC3E}">
        <p14:creationId xmlns:p14="http://schemas.microsoft.com/office/powerpoint/2010/main" val="1621955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74638"/>
            <a:ext cx="8229600" cy="1143000"/>
          </a:xfrm>
        </p:spPr>
        <p:txBody>
          <a:bodyPr/>
          <a:lstStyle/>
          <a:p>
            <a:pPr algn="l"/>
            <a:r>
              <a:rPr lang="en-US" altLang="zh-CN" sz="3600" b="1" dirty="0" smtClean="0"/>
              <a:t>Contamination Issue</a:t>
            </a:r>
            <a:endParaRPr lang="zh-CN" altLang="en-US" sz="3600" b="1" dirty="0"/>
          </a:p>
        </p:txBody>
      </p:sp>
      <p:sp>
        <p:nvSpPr>
          <p:cNvPr id="3" name="内容占位符 2"/>
          <p:cNvSpPr>
            <a:spLocks noGrp="1"/>
          </p:cNvSpPr>
          <p:nvPr>
            <p:ph idx="1"/>
          </p:nvPr>
        </p:nvSpPr>
        <p:spPr>
          <a:xfrm>
            <a:off x="0" y="1166018"/>
            <a:ext cx="5292080" cy="4525963"/>
          </a:xfrm>
        </p:spPr>
        <p:txBody>
          <a:bodyPr/>
          <a:lstStyle/>
          <a:p>
            <a:r>
              <a:rPr lang="en-US" altLang="zh-CN" sz="2400" b="1" dirty="0" smtClean="0">
                <a:solidFill>
                  <a:srgbClr val="FF0000"/>
                </a:solidFill>
              </a:rPr>
              <a:t>Gas emission and </a:t>
            </a:r>
            <a:r>
              <a:rPr lang="en-US" altLang="zh-CN" sz="2400" b="1" dirty="0">
                <a:solidFill>
                  <a:srgbClr val="FF0000"/>
                </a:solidFill>
              </a:rPr>
              <a:t>condensation</a:t>
            </a:r>
            <a:r>
              <a:rPr lang="en-US" altLang="zh-CN" sz="2400" b="1" dirty="0" smtClean="0">
                <a:solidFill>
                  <a:srgbClr val="FF0000"/>
                </a:solidFill>
              </a:rPr>
              <a:t> from </a:t>
            </a:r>
            <a:r>
              <a:rPr lang="en-US" altLang="zh-CN" sz="2400" b="1" dirty="0" smtClean="0">
                <a:solidFill>
                  <a:srgbClr val="FF0000"/>
                </a:solidFill>
              </a:rPr>
              <a:t>inside instrument </a:t>
            </a:r>
            <a:r>
              <a:rPr lang="en-US" altLang="zh-CN" sz="2400" b="1" dirty="0" smtClean="0">
                <a:solidFill>
                  <a:srgbClr val="FF0000"/>
                </a:solidFill>
              </a:rPr>
              <a:t>glues </a:t>
            </a:r>
            <a:endParaRPr lang="zh-CN" altLang="en-US" sz="2400" b="1" dirty="0">
              <a:solidFill>
                <a:srgbClr val="FF0000"/>
              </a:solidFill>
            </a:endParaRPr>
          </a:p>
        </p:txBody>
      </p:sp>
      <p:sp>
        <p:nvSpPr>
          <p:cNvPr id="4" name="日期占位符 3"/>
          <p:cNvSpPr>
            <a:spLocks noGrp="1"/>
          </p:cNvSpPr>
          <p:nvPr>
            <p:ph type="dt" sz="half" idx="10"/>
          </p:nvPr>
        </p:nvSpPr>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97D24EFA-B49B-4FD7-819D-E4EC53762E7A}" type="slidenum">
              <a:rPr lang="zh-CN" altLang="en-US" smtClean="0">
                <a:solidFill>
                  <a:prstClr val="black">
                    <a:tint val="75000"/>
                  </a:prstClr>
                </a:solidFill>
              </a:rPr>
              <a:pPr/>
              <a:t>46</a:t>
            </a:fld>
            <a:endParaRPr lang="zh-CN" altLang="en-US">
              <a:solidFill>
                <a:prstClr val="black">
                  <a:tint val="75000"/>
                </a:prstClr>
              </a:solidFill>
            </a:endParaRPr>
          </a:p>
        </p:txBody>
      </p:sp>
      <p:sp>
        <p:nvSpPr>
          <p:cNvPr id="6" name="TextBox 5"/>
          <p:cNvSpPr txBox="1"/>
          <p:nvPr/>
        </p:nvSpPr>
        <p:spPr>
          <a:xfrm>
            <a:off x="754636" y="2348879"/>
            <a:ext cx="3456384" cy="646331"/>
          </a:xfrm>
          <a:prstGeom prst="rect">
            <a:avLst/>
          </a:prstGeom>
          <a:noFill/>
        </p:spPr>
        <p:txBody>
          <a:bodyPr wrap="square" rtlCol="0">
            <a:spAutoFit/>
          </a:bodyPr>
          <a:lstStyle/>
          <a:p>
            <a:r>
              <a:rPr lang="en-US" altLang="zh-CN" dirty="0" smtClean="0"/>
              <a:t>Daily monitoring of </a:t>
            </a:r>
            <a:r>
              <a:rPr lang="en-US" altLang="zh-CN" dirty="0"/>
              <a:t>ISRF degrading </a:t>
            </a:r>
            <a:r>
              <a:rPr lang="en-US" altLang="zh-CN" dirty="0" smtClean="0"/>
              <a:t>as compared with 2018.04.21.</a:t>
            </a:r>
            <a:endParaRPr lang="zh-CN" altLang="en-US" dirty="0"/>
          </a:p>
        </p:txBody>
      </p:sp>
      <p:pic>
        <p:nvPicPr>
          <p:cNvPr id="7" name="图片 6"/>
          <p:cNvPicPr>
            <a:picLocks noChangeAspect="1"/>
          </p:cNvPicPr>
          <p:nvPr/>
        </p:nvPicPr>
        <p:blipFill rotWithShape="1">
          <a:blip r:embed="rId2" cstate="print">
            <a:extLst>
              <a:ext uri="{28A0092B-C50C-407E-A947-70E740481C1C}">
                <a14:useLocalDpi xmlns:a14="http://schemas.microsoft.com/office/drawing/2010/main" val="0"/>
              </a:ext>
            </a:extLst>
          </a:blip>
          <a:srcRect l="4310" r="6199"/>
          <a:stretch/>
        </p:blipFill>
        <p:spPr>
          <a:xfrm>
            <a:off x="5292080" y="188640"/>
            <a:ext cx="3864555" cy="3240000"/>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4654" r="6145"/>
          <a:stretch/>
        </p:blipFill>
        <p:spPr>
          <a:xfrm>
            <a:off x="358741" y="3429000"/>
            <a:ext cx="3852009" cy="3240000"/>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5167" r="6262"/>
          <a:stretch/>
        </p:blipFill>
        <p:spPr>
          <a:xfrm>
            <a:off x="5004048" y="3619928"/>
            <a:ext cx="3824821" cy="3240000"/>
          </a:xfrm>
          <a:prstGeom prst="rect">
            <a:avLst/>
          </a:prstGeom>
        </p:spPr>
      </p:pic>
    </p:spTree>
    <p:extLst>
      <p:ext uri="{BB962C8B-B14F-4D97-AF65-F5344CB8AC3E}">
        <p14:creationId xmlns:p14="http://schemas.microsoft.com/office/powerpoint/2010/main" val="2038111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51520" y="260648"/>
            <a:ext cx="8229600" cy="864096"/>
          </a:xfrm>
        </p:spPr>
        <p:txBody>
          <a:bodyPr/>
          <a:lstStyle/>
          <a:p>
            <a:r>
              <a:rPr lang="en-US" altLang="zh-CN" sz="3600" b="1" dirty="0" smtClean="0"/>
              <a:t>Signal Response and NEDT Degradation </a:t>
            </a:r>
            <a:endParaRPr lang="zh-CN" altLang="en-US" sz="3600" b="1" dirty="0"/>
          </a:p>
        </p:txBody>
      </p:sp>
      <p:sp>
        <p:nvSpPr>
          <p:cNvPr id="3" name="内容占位符 2"/>
          <p:cNvSpPr>
            <a:spLocks noGrp="1"/>
          </p:cNvSpPr>
          <p:nvPr>
            <p:ph idx="1"/>
          </p:nvPr>
        </p:nvSpPr>
        <p:spPr>
          <a:xfrm>
            <a:off x="-911077" y="1600206"/>
            <a:ext cx="8229600" cy="4525963"/>
          </a:xfrm>
        </p:spPr>
        <p:txBody>
          <a:bodyPr/>
          <a:lstStyle/>
          <a:p>
            <a:endParaRPr lang="zh-CN" altLang="en-US" dirty="0"/>
          </a:p>
        </p:txBody>
      </p:sp>
      <p:sp>
        <p:nvSpPr>
          <p:cNvPr id="4" name="日期占位符 3"/>
          <p:cNvSpPr>
            <a:spLocks noGrp="1"/>
          </p:cNvSpPr>
          <p:nvPr>
            <p:ph type="dt" sz="half" idx="10"/>
          </p:nvPr>
        </p:nvSpPr>
        <p:spPr>
          <a:xfrm>
            <a:off x="-1233339" y="6538913"/>
            <a:ext cx="2133600" cy="203200"/>
          </a:xfrm>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5" name="灯片编号占位符 4"/>
          <p:cNvSpPr>
            <a:spLocks noGrp="1"/>
          </p:cNvSpPr>
          <p:nvPr>
            <p:ph type="sldNum" sz="quarter" idx="12"/>
          </p:nvPr>
        </p:nvSpPr>
        <p:spPr>
          <a:xfrm>
            <a:off x="5462736" y="6538913"/>
            <a:ext cx="2133600" cy="203200"/>
          </a:xfrm>
        </p:spPr>
        <p:txBody>
          <a:bodyPr/>
          <a:lstStyle/>
          <a:p>
            <a:fld id="{97D24EFA-B49B-4FD7-819D-E4EC53762E7A}" type="slidenum">
              <a:rPr lang="zh-CN" altLang="en-US" smtClean="0">
                <a:solidFill>
                  <a:prstClr val="black">
                    <a:tint val="75000"/>
                  </a:prstClr>
                </a:solidFill>
              </a:rPr>
              <a:pPr/>
              <a:t>47</a:t>
            </a:fld>
            <a:endParaRPr lang="zh-CN" altLang="en-US">
              <a:solidFill>
                <a:prstClr val="black">
                  <a:tint val="75000"/>
                </a:prstClr>
              </a:solidFill>
            </a:endParaRPr>
          </a:p>
        </p:txBody>
      </p:sp>
      <p:sp>
        <p:nvSpPr>
          <p:cNvPr id="6" name="TextBox 5"/>
          <p:cNvSpPr txBox="1"/>
          <p:nvPr/>
        </p:nvSpPr>
        <p:spPr>
          <a:xfrm>
            <a:off x="-95045" y="5733906"/>
            <a:ext cx="5621158" cy="923330"/>
          </a:xfrm>
          <a:prstGeom prst="rect">
            <a:avLst/>
          </a:prstGeom>
          <a:noFill/>
        </p:spPr>
        <p:txBody>
          <a:bodyPr wrap="square" rtlCol="0">
            <a:spAutoFit/>
          </a:bodyPr>
          <a:lstStyle/>
          <a:p>
            <a:r>
              <a:rPr lang="en-US" altLang="zh-CN" dirty="0"/>
              <a:t>Daily monitoring of ISRF degrading </a:t>
            </a:r>
            <a:r>
              <a:rPr lang="en-US" altLang="zh-CN" dirty="0" smtClean="0"/>
              <a:t>at typical spectral absorbing positions (LWIR: 801.2cm</a:t>
            </a:r>
            <a:r>
              <a:rPr lang="en-US" altLang="zh-CN" baseline="30000" dirty="0" smtClean="0"/>
              <a:t>-1</a:t>
            </a:r>
            <a:r>
              <a:rPr lang="en-US" altLang="zh-CN" dirty="0" smtClean="0"/>
              <a:t>, MWIR: 1259.29cm</a:t>
            </a:r>
            <a:r>
              <a:rPr lang="en-US" altLang="zh-CN" baseline="30000" dirty="0" smtClean="0"/>
              <a:t>-1</a:t>
            </a:r>
            <a:r>
              <a:rPr lang="en-US" altLang="zh-CN" dirty="0" smtClean="0"/>
              <a:t>, SWIR:2339.2cm</a:t>
            </a:r>
            <a:r>
              <a:rPr lang="en-US" altLang="zh-CN" baseline="30000" dirty="0" smtClean="0"/>
              <a:t>-1</a:t>
            </a:r>
            <a:r>
              <a:rPr lang="en-US" altLang="zh-CN" dirty="0" smtClean="0"/>
              <a:t>).</a:t>
            </a:r>
            <a:endParaRPr lang="zh-CN" altLang="en-US" dirty="0"/>
          </a:p>
        </p:txBody>
      </p:sp>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20" y="1622640"/>
            <a:ext cx="4773178" cy="4038608"/>
          </a:xfrm>
          <a:prstGeom prst="rect">
            <a:avLst/>
          </a:prstGeom>
        </p:spPr>
      </p:pic>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4450" t="51780" r="49661" b="1"/>
          <a:stretch/>
        </p:blipFill>
        <p:spPr>
          <a:xfrm>
            <a:off x="6154250" y="1820398"/>
            <a:ext cx="2738230" cy="2158796"/>
          </a:xfrm>
          <a:prstGeom prst="rect">
            <a:avLst/>
          </a:prstGeom>
        </p:spPr>
      </p:pic>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l="4570" t="48127" r="48177"/>
          <a:stretch/>
        </p:blipFill>
        <p:spPr>
          <a:xfrm>
            <a:off x="6300192" y="4697041"/>
            <a:ext cx="2623644" cy="2160959"/>
          </a:xfrm>
          <a:prstGeom prst="rect">
            <a:avLst/>
          </a:prstGeom>
        </p:spPr>
      </p:pic>
      <p:sp>
        <p:nvSpPr>
          <p:cNvPr id="10" name="TextBox 9"/>
          <p:cNvSpPr txBox="1"/>
          <p:nvPr/>
        </p:nvSpPr>
        <p:spPr>
          <a:xfrm>
            <a:off x="5220072" y="3969930"/>
            <a:ext cx="3348372" cy="646331"/>
          </a:xfrm>
          <a:prstGeom prst="rect">
            <a:avLst/>
          </a:prstGeom>
          <a:noFill/>
        </p:spPr>
        <p:txBody>
          <a:bodyPr wrap="square" rtlCol="0">
            <a:spAutoFit/>
          </a:bodyPr>
          <a:lstStyle/>
          <a:p>
            <a:r>
              <a:rPr lang="en-US" altLang="zh-CN" dirty="0" err="1"/>
              <a:t>NEdT</a:t>
            </a:r>
            <a:r>
              <a:rPr lang="en-US" altLang="zh-CN" dirty="0"/>
              <a:t> </a:t>
            </a:r>
            <a:r>
              <a:rPr lang="en-US" altLang="zh-CN" dirty="0" smtClean="0"/>
              <a:t>after HIRAS 8-months operation (2018.12.20).</a:t>
            </a:r>
            <a:endParaRPr lang="zh-CN" altLang="en-US" dirty="0"/>
          </a:p>
        </p:txBody>
      </p:sp>
      <p:sp>
        <p:nvSpPr>
          <p:cNvPr id="11" name="TextBox 10"/>
          <p:cNvSpPr txBox="1"/>
          <p:nvPr/>
        </p:nvSpPr>
        <p:spPr>
          <a:xfrm>
            <a:off x="5526113" y="1189233"/>
            <a:ext cx="3798415" cy="646331"/>
          </a:xfrm>
          <a:prstGeom prst="rect">
            <a:avLst/>
          </a:prstGeom>
          <a:noFill/>
        </p:spPr>
        <p:txBody>
          <a:bodyPr wrap="square" rtlCol="0">
            <a:spAutoFit/>
          </a:bodyPr>
          <a:lstStyle/>
          <a:p>
            <a:r>
              <a:rPr lang="en-US" altLang="zh-CN" dirty="0" err="1" smtClean="0"/>
              <a:t>NEdT</a:t>
            </a:r>
            <a:r>
              <a:rPr lang="en-US" altLang="zh-CN" dirty="0" smtClean="0"/>
              <a:t> after HIRAS post-launch Cal/Val test (2018.04.25).</a:t>
            </a:r>
            <a:endParaRPr lang="zh-CN" altLang="en-US" dirty="0"/>
          </a:p>
        </p:txBody>
      </p:sp>
    </p:spTree>
    <p:extLst>
      <p:ext uri="{BB962C8B-B14F-4D97-AF65-F5344CB8AC3E}">
        <p14:creationId xmlns:p14="http://schemas.microsoft.com/office/powerpoint/2010/main" val="370321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en-US" altLang="zh-CN" b="1" dirty="0" smtClean="0">
                <a:solidFill>
                  <a:srgbClr val="0033CC"/>
                </a:solidFill>
                <a:latin typeface="Calibri" panose="020F0502020204030204" pitchFamily="34" charset="0"/>
              </a:rPr>
              <a:t>MERSI-II/HIRAS </a:t>
            </a:r>
            <a:r>
              <a:rPr lang="en-US" altLang="zh-CN" b="1" dirty="0">
                <a:solidFill>
                  <a:srgbClr val="0033CC"/>
                </a:solidFill>
                <a:latin typeface="Calibri" panose="020F0502020204030204" pitchFamily="34" charset="0"/>
              </a:rPr>
              <a:t>Cal/Val Continuity</a:t>
            </a:r>
            <a:endParaRPr lang="zh-CN" altLang="en-US" b="1" dirty="0">
              <a:solidFill>
                <a:srgbClr val="0033CC"/>
              </a:solidFill>
            </a:endParaRPr>
          </a:p>
        </p:txBody>
      </p:sp>
      <p:sp>
        <p:nvSpPr>
          <p:cNvPr id="3" name="内容占位符 2"/>
          <p:cNvSpPr>
            <a:spLocks noGrp="1"/>
          </p:cNvSpPr>
          <p:nvPr>
            <p:ph idx="1"/>
          </p:nvPr>
        </p:nvSpPr>
        <p:spPr>
          <a:xfrm>
            <a:off x="467544" y="1340769"/>
            <a:ext cx="8229600" cy="3096343"/>
          </a:xfrm>
        </p:spPr>
        <p:txBody>
          <a:bodyPr/>
          <a:lstStyle/>
          <a:p>
            <a:pPr>
              <a:spcBef>
                <a:spcPts val="600"/>
              </a:spcBef>
              <a:spcAft>
                <a:spcPts val="600"/>
              </a:spcAft>
              <a:buFont typeface="Wingdings" pitchFamily="2" charset="2"/>
              <a:buChar char="Ø"/>
            </a:pPr>
            <a:r>
              <a:rPr lang="en-US" altLang="zh-CN" sz="2000" dirty="0"/>
              <a:t>GSICS SNO or </a:t>
            </a:r>
            <a:r>
              <a:rPr lang="en-US" altLang="zh-CN" sz="2000" dirty="0" err="1"/>
              <a:t>SNOx</a:t>
            </a:r>
            <a:r>
              <a:rPr lang="en-US" altLang="zh-CN" sz="2000" dirty="0"/>
              <a:t> monitoring using reference instruments (IASI, </a:t>
            </a:r>
            <a:r>
              <a:rPr lang="en-US" altLang="zh-CN" sz="2000" dirty="0" err="1"/>
              <a:t>CrIS</a:t>
            </a:r>
            <a:r>
              <a:rPr lang="en-US" altLang="zh-CN" sz="2000" dirty="0"/>
              <a:t>, MODIS,VIIRS) and </a:t>
            </a:r>
            <a:r>
              <a:rPr lang="en-US" altLang="zh-CN" sz="2000" dirty="0" err="1"/>
              <a:t>Intercomparison</a:t>
            </a:r>
            <a:r>
              <a:rPr lang="en-US" altLang="zh-CN" sz="2000" dirty="0"/>
              <a:t> with EUMETSAT partner sensors </a:t>
            </a:r>
            <a:r>
              <a:rPr lang="en-US" altLang="zh-CN" sz="2000" dirty="0" smtClean="0"/>
              <a:t>including Sentinel </a:t>
            </a:r>
            <a:r>
              <a:rPr lang="en-US" altLang="zh-CN" sz="2000" dirty="0"/>
              <a:t>3 OLCI/+SLSTR, GOME-2.</a:t>
            </a:r>
          </a:p>
          <a:p>
            <a:pPr>
              <a:spcBef>
                <a:spcPts val="600"/>
              </a:spcBef>
              <a:spcAft>
                <a:spcPts val="600"/>
              </a:spcAft>
              <a:buFont typeface="Wingdings" pitchFamily="2" charset="2"/>
              <a:buChar char="Ø"/>
            </a:pPr>
            <a:r>
              <a:rPr lang="en-US" altLang="zh-CN" sz="2000" dirty="0" smtClean="0"/>
              <a:t>Operational Instrument Performance Monitoring for long term based on OBC complete telemetry parameters</a:t>
            </a:r>
          </a:p>
          <a:p>
            <a:pPr>
              <a:spcBef>
                <a:spcPts val="600"/>
              </a:spcBef>
              <a:spcAft>
                <a:spcPts val="600"/>
              </a:spcAft>
              <a:buFont typeface="Wingdings" pitchFamily="2" charset="2"/>
              <a:buChar char="Ø"/>
            </a:pPr>
            <a:r>
              <a:rPr lang="en-US" altLang="zh-CN" sz="2000" dirty="0" smtClean="0"/>
              <a:t>MERSI-II Calibration trend monitoring will be kept going using PICS sites, DCC, moon and ground-based automatic measurements at </a:t>
            </a:r>
            <a:r>
              <a:rPr lang="en-US" altLang="zh-CN" sz="2000" dirty="0" err="1" smtClean="0"/>
              <a:t>Dunhuang</a:t>
            </a:r>
            <a:r>
              <a:rPr lang="en-US" altLang="zh-CN" sz="2000" dirty="0" smtClean="0"/>
              <a:t> site. Integrated calibration system will be established which combines earth targets, moon, DCC and RT simulation.</a:t>
            </a:r>
          </a:p>
          <a:p>
            <a:pPr>
              <a:spcBef>
                <a:spcPts val="600"/>
              </a:spcBef>
              <a:spcAft>
                <a:spcPts val="600"/>
              </a:spcAft>
              <a:buFont typeface="Wingdings" pitchFamily="2" charset="2"/>
              <a:buChar char="Ø"/>
            </a:pPr>
            <a:r>
              <a:rPr lang="en-US" altLang="zh-CN" sz="2000" dirty="0" smtClean="0"/>
              <a:t>The improvement of HIRAS nonlinear correction and polarization upgrade are kept on going.</a:t>
            </a:r>
          </a:p>
          <a:p>
            <a:pPr>
              <a:spcBef>
                <a:spcPts val="600"/>
              </a:spcBef>
              <a:spcAft>
                <a:spcPts val="600"/>
              </a:spcAft>
              <a:buFont typeface="Wingdings" pitchFamily="2" charset="2"/>
              <a:buChar char="Ø"/>
            </a:pPr>
            <a:r>
              <a:rPr lang="en-US" altLang="zh-CN" sz="2000" dirty="0" smtClean="0"/>
              <a:t>HIRAS contamination is kept on monitoring and Its decontamination will be done every six months. </a:t>
            </a:r>
          </a:p>
          <a:p>
            <a:pPr>
              <a:spcBef>
                <a:spcPts val="600"/>
              </a:spcBef>
              <a:spcAft>
                <a:spcPts val="600"/>
              </a:spcAft>
              <a:buFont typeface="Wingdings" pitchFamily="2" charset="2"/>
              <a:buChar char="Ø"/>
            </a:pPr>
            <a:endParaRPr lang="en-US" altLang="zh-CN" sz="2000" dirty="0" smtClean="0"/>
          </a:p>
          <a:p>
            <a:pPr>
              <a:buFont typeface="Wingdings" pitchFamily="2" charset="2"/>
              <a:buChar char="Ø"/>
            </a:pPr>
            <a:endParaRPr lang="zh-CN" altLang="en-US" sz="2000" dirty="0"/>
          </a:p>
        </p:txBody>
      </p:sp>
      <p:sp>
        <p:nvSpPr>
          <p:cNvPr id="4" name="日期占位符 3"/>
          <p:cNvSpPr>
            <a:spLocks noGrp="1"/>
          </p:cNvSpPr>
          <p:nvPr>
            <p:ph type="dt" sz="half" idx="10"/>
          </p:nvPr>
        </p:nvSpPr>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97D24EFA-B49B-4FD7-819D-E4EC53762E7A}" type="slidenum">
              <a:rPr lang="zh-CN" altLang="en-US" smtClean="0">
                <a:solidFill>
                  <a:prstClr val="black">
                    <a:tint val="75000"/>
                  </a:prstClr>
                </a:solidFill>
              </a:rPr>
              <a:pPr/>
              <a:t>48</a:t>
            </a:fld>
            <a:endParaRPr lang="zh-CN" altLang="en-US" dirty="0">
              <a:solidFill>
                <a:prstClr val="black">
                  <a:tint val="75000"/>
                </a:prstClr>
              </a:solidFill>
            </a:endParaRPr>
          </a:p>
        </p:txBody>
      </p:sp>
    </p:spTree>
    <p:extLst>
      <p:ext uri="{BB962C8B-B14F-4D97-AF65-F5344CB8AC3E}">
        <p14:creationId xmlns:p14="http://schemas.microsoft.com/office/powerpoint/2010/main" val="264208939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41"/>
          <p:cNvGraphicFramePr>
            <a:graphicFrameLocks noGrp="1"/>
          </p:cNvGraphicFramePr>
          <p:nvPr>
            <p:extLst>
              <p:ext uri="{D42A27DB-BD31-4B8C-83A1-F6EECF244321}">
                <p14:modId xmlns:p14="http://schemas.microsoft.com/office/powerpoint/2010/main" val="4198524903"/>
              </p:ext>
            </p:extLst>
          </p:nvPr>
        </p:nvGraphicFramePr>
        <p:xfrm>
          <a:off x="179388" y="4005064"/>
          <a:ext cx="8786813" cy="2506663"/>
        </p:xfrm>
        <a:graphic>
          <a:graphicData uri="http://schemas.openxmlformats.org/drawingml/2006/table">
            <a:tbl>
              <a:tblPr/>
              <a:tblGrid>
                <a:gridCol w="817563"/>
                <a:gridCol w="1963737"/>
                <a:gridCol w="1004888"/>
                <a:gridCol w="1741487"/>
                <a:gridCol w="1401763"/>
                <a:gridCol w="928687"/>
                <a:gridCol w="928688"/>
              </a:tblGrid>
              <a:tr h="239713">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Band</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Spectral Range</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(cm</a:t>
                      </a:r>
                      <a:r>
                        <a:rPr kumimoji="0" lang="en-US" altLang="zh-CN" sz="14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-1</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Spectral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Resolution</a:t>
                      </a:r>
                      <a:endParaRPr kumimoji="0" lang="zh-CN" altLang="zh-CN" sz="12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(cm</a:t>
                      </a:r>
                      <a:r>
                        <a:rPr kumimoji="0" lang="en-US" altLang="zh-CN" sz="1400" b="1"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-1</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Sensitivity (NE</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T@280K)</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Num of Channels</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38138">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FY-3D</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grid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FY-3E</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tc hMerge="1">
                  <a:txBody>
                    <a:bodyPr/>
                    <a:lstStyle/>
                    <a:p>
                      <a:endParaRPr lang="zh-CN" altLang="en-US"/>
                    </a:p>
                  </a:txBody>
                  <a:tcPr/>
                </a:tc>
                <a:tc vMerge="1">
                  <a:txBody>
                    <a:bodyPr/>
                    <a:lstStyle/>
                    <a:p>
                      <a:endParaRPr lang="zh-CN" altLang="en-US"/>
                    </a:p>
                  </a:txBody>
                  <a:tcPr/>
                </a:tc>
              </a:tr>
              <a:tr h="238125">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LWIR</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650</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1136</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15.38</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8.8 </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4">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0.625</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row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0.15(Expectation)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0.4K(Requirement)</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650 </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667 </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rPr>
                        <a:t>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rPr>
                        <a:t>-1</a:t>
                      </a:r>
                      <a:endParaRPr kumimoji="0" lang="zh-CN" altLang="zh-CN" sz="1400" b="0" i="0" u="none" strike="noStrike" cap="none" normalizeH="0" baseline="0" smtClean="0">
                        <a:ln>
                          <a:noFill/>
                        </a:ln>
                        <a:solidFill>
                          <a:schemeClr val="tx1"/>
                        </a:solidFill>
                        <a:effectLst/>
                        <a:latin typeface="Times New Roman" pitchFamily="18" charset="0"/>
                        <a:ea typeface="宋体"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0.8K</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rowSpan="4">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778</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127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667</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689 </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rPr>
                        <a:t>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rPr>
                        <a:t>-1</a:t>
                      </a:r>
                      <a:endParaRPr kumimoji="0" lang="zh-CN" altLang="zh-CN" sz="1400" b="0" i="0" u="none" strike="noStrike" cap="none" normalizeH="0" baseline="0" smtClean="0">
                        <a:ln>
                          <a:noFill/>
                        </a:ln>
                        <a:solidFill>
                          <a:schemeClr val="tx1"/>
                        </a:solidFill>
                        <a:effectLst/>
                        <a:latin typeface="Times New Roman" pitchFamily="18" charset="0"/>
                        <a:ea typeface="宋体"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0.4K</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tr>
              <a:tr h="2127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689</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1000 </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rPr>
                        <a:t>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rPr>
                        <a:t>-1</a:t>
                      </a:r>
                      <a:endParaRPr kumimoji="0" lang="zh-CN" altLang="zh-CN" sz="1400" b="0" i="0" u="none" strike="noStrike" cap="none" normalizeH="0" baseline="0" smtClean="0">
                        <a:ln>
                          <a:noFill/>
                        </a:ln>
                        <a:solidFill>
                          <a:schemeClr val="tx1"/>
                        </a:solidFill>
                        <a:effectLst/>
                        <a:latin typeface="Times New Roman" pitchFamily="18" charset="0"/>
                        <a:ea typeface="宋体"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0.2K</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tr>
              <a:tr h="2127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1000</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1136 </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rPr>
                        <a:t>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rPr>
                        <a:t>-1</a:t>
                      </a:r>
                      <a:endParaRPr kumimoji="0" lang="zh-CN" altLang="zh-CN" sz="1400" b="0" i="0" u="none" strike="noStrike" cap="none" normalizeH="0" baseline="0" smtClean="0">
                        <a:ln>
                          <a:noFill/>
                        </a:ln>
                        <a:solidFill>
                          <a:schemeClr val="tx1"/>
                        </a:solidFill>
                        <a:effectLst/>
                        <a:latin typeface="Times New Roman" pitchFamily="18" charset="0"/>
                        <a:ea typeface="宋体" pitchFamily="2" charset="-122"/>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0.4K</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tr>
              <a:tr h="257175">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MWIR1</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1210</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1750</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8.26</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5.71 </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1.25</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99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0.1(Expectation)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0.7K(Requirement)</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tab pos="2667000" algn="ctr"/>
                          <a:tab pos="5334000" algn="r"/>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1210</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1538 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-1</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0.2K</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433</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3812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ts val="1200"/>
                        </a:lnSpc>
                        <a:spcBef>
                          <a:spcPct val="0"/>
                        </a:spcBef>
                        <a:spcAft>
                          <a:spcPct val="0"/>
                        </a:spcAft>
                        <a:buClrTx/>
                        <a:buSzTx/>
                        <a:buFontTx/>
                        <a:buNone/>
                        <a:tabLst>
                          <a:tab pos="2667000" algn="ctr"/>
                          <a:tab pos="5334000" algn="r"/>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1538</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1750 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cs typeface="Times New Roman" pitchFamily="18" charset="0"/>
                        </a:rPr>
                        <a:t>-1</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0.3K</a:t>
                      </a:r>
                      <a:endParaRPr kumimoji="0" 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tr>
              <a:tr h="2460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MWIR2</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2155</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2550</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4.64</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3.92 </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sym typeface="Symbol" pitchFamily="18" charset="2"/>
                        </a:rPr>
                        <a:t></a:t>
                      </a: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m</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2.5</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6699FF"/>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0.3(Expectation)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1.2K(Requirement)</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2155</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2300 </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rPr>
                        <a:t>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rPr>
                        <a:t>-1</a:t>
                      </a:r>
                      <a:endParaRPr kumimoji="0" lang="zh-CN" altLang="en-US"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0.3</a:t>
                      </a:r>
                      <a:endParaRPr kumimoji="0" lang="zh-CN"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rowSpan="2">
                  <a:txBody>
                    <a:bodyPr/>
                    <a:lstStyle/>
                    <a:p>
                      <a:pPr marL="0" marR="0" lvl="0" indent="15240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159</a:t>
                      </a:r>
                      <a:endParaRPr kumimoji="0" lang="zh-CN" altLang="zh-CN"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noFill/>
                  </a:tcPr>
                </a:tc>
              </a:tr>
              <a:tr h="307975">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2300</a:t>
                      </a:r>
                      <a:r>
                        <a:rPr kumimoji="0" lang="zh-CN" altLang="en-US" sz="1400" b="1"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2550 </a:t>
                      </a:r>
                      <a:r>
                        <a:rPr kumimoji="0" lang="en-US" altLang="zh-CN" sz="1400" b="0" i="0" u="none" strike="noStrike" cap="none" normalizeH="0" baseline="0" smtClean="0">
                          <a:ln>
                            <a:noFill/>
                          </a:ln>
                          <a:solidFill>
                            <a:schemeClr val="tx1"/>
                          </a:solidFill>
                          <a:effectLst/>
                          <a:latin typeface="Times New Roman" pitchFamily="18" charset="0"/>
                          <a:ea typeface="宋体" pitchFamily="2" charset="-122"/>
                        </a:rPr>
                        <a:t>cm</a:t>
                      </a:r>
                      <a:r>
                        <a:rPr kumimoji="0" lang="en-US" altLang="zh-CN" sz="1400" b="0" i="0" u="none" strike="noStrike" cap="none" normalizeH="0" baseline="30000" smtClean="0">
                          <a:ln>
                            <a:noFill/>
                          </a:ln>
                          <a:solidFill>
                            <a:schemeClr val="tx1"/>
                          </a:solidFill>
                          <a:effectLst/>
                          <a:latin typeface="Times New Roman" pitchFamily="18" charset="0"/>
                          <a:ea typeface="宋体" pitchFamily="2" charset="-122"/>
                        </a:rPr>
                        <a:t>-1</a:t>
                      </a:r>
                      <a:endParaRPr kumimoji="0" lang="zh-CN" altLang="en-US" sz="14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0.5</a:t>
                      </a:r>
                      <a:endParaRPr kumimoji="0" lang="zh-CN" altLang="zh-CN" sz="1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lnTlToBr>
                      <a:noFill/>
                    </a:lnTlToBr>
                    <a:lnBlToTr>
                      <a:noFill/>
                    </a:lnBlToTr>
                    <a:solidFill>
                      <a:srgbClr val="CC99FF"/>
                    </a:solidFill>
                  </a:tcPr>
                </a:tc>
                <a:tc vMerge="1">
                  <a:txBody>
                    <a:bodyPr/>
                    <a:lstStyle/>
                    <a:p>
                      <a:endParaRPr lang="zh-CN" altLang="en-US"/>
                    </a:p>
                  </a:txBody>
                  <a:tcPr/>
                </a:tc>
              </a:tr>
            </a:tbl>
          </a:graphicData>
        </a:graphic>
      </p:graphicFrame>
      <p:sp>
        <p:nvSpPr>
          <p:cNvPr id="8259" name="TextBox 4"/>
          <p:cNvSpPr txBox="1">
            <a:spLocks noChangeArrowheads="1"/>
          </p:cNvSpPr>
          <p:nvPr/>
        </p:nvSpPr>
        <p:spPr bwMode="auto">
          <a:xfrm>
            <a:off x="964177" y="8291"/>
            <a:ext cx="5840071" cy="954087"/>
          </a:xfrm>
          <a:prstGeom prst="rect">
            <a:avLst/>
          </a:prstGeom>
          <a:solidFill>
            <a:schemeClr val="bg1"/>
          </a:solidFill>
          <a:ln>
            <a:noFill/>
          </a:ln>
        </p:spPr>
        <p:txBody>
          <a:bodyPr wrap="square">
            <a:spAutoFit/>
          </a:bodyPr>
          <a:lstStyle>
            <a:lvl1pPr>
              <a:defRPr sz="3200">
                <a:solidFill>
                  <a:schemeClr val="tx1"/>
                </a:solidFill>
                <a:latin typeface="Times New Roman" pitchFamily="18" charset="0"/>
              </a:defRPr>
            </a:lvl1pPr>
            <a:lvl2pPr>
              <a:defRPr sz="2800">
                <a:solidFill>
                  <a:schemeClr val="tx1"/>
                </a:solidFill>
                <a:latin typeface="Times New Roman" pitchFamily="18" charset="0"/>
              </a:defRPr>
            </a:lvl2pPr>
            <a:lvl3pPr>
              <a:defRPr sz="2400">
                <a:solidFill>
                  <a:schemeClr val="tx1"/>
                </a:solidFill>
                <a:latin typeface="Times New Roman" pitchFamily="18" charset="0"/>
              </a:defRPr>
            </a:lvl3pPr>
            <a:lvl4pPr>
              <a:defRPr sz="2000">
                <a:solidFill>
                  <a:schemeClr val="tx1"/>
                </a:solidFill>
                <a:latin typeface="Times New Roman" pitchFamily="18" charset="0"/>
              </a:defRPr>
            </a:lvl4pPr>
            <a:lvl5pPr>
              <a:defRPr sz="2000">
                <a:solidFill>
                  <a:schemeClr val="tx1"/>
                </a:solidFill>
                <a:latin typeface="Times New Roman" pitchFamily="18" charset="0"/>
              </a:defRPr>
            </a:lvl5pPr>
            <a:lvl6pPr>
              <a:defRPr sz="2000">
                <a:solidFill>
                  <a:schemeClr val="tx1"/>
                </a:solidFill>
                <a:latin typeface="Times New Roman" pitchFamily="18" charset="0"/>
              </a:defRPr>
            </a:lvl6pPr>
            <a:lvl7pPr>
              <a:defRPr sz="2000">
                <a:solidFill>
                  <a:schemeClr val="tx1"/>
                </a:solidFill>
                <a:latin typeface="Times New Roman" pitchFamily="18" charset="0"/>
              </a:defRPr>
            </a:lvl7pPr>
            <a:lvl8pPr>
              <a:defRPr sz="2000">
                <a:solidFill>
                  <a:schemeClr val="tx1"/>
                </a:solidFill>
                <a:latin typeface="Times New Roman" pitchFamily="18" charset="0"/>
              </a:defRPr>
            </a:lvl8pPr>
            <a:lvl9pPr>
              <a:defRPr sz="2000">
                <a:solidFill>
                  <a:schemeClr val="tx1"/>
                </a:solidFill>
                <a:latin typeface="Times New Roman" pitchFamily="18" charset="0"/>
              </a:defRPr>
            </a:lvl9pPr>
          </a:lstStyle>
          <a:p>
            <a:r>
              <a:rPr lang="en-US" altLang="zh-CN" sz="2800" b="1" dirty="0">
                <a:solidFill>
                  <a:srgbClr val="0000CC"/>
                </a:solidFill>
                <a:latin typeface="Arial" pitchFamily="34" charset="0"/>
                <a:ea typeface="宋体" pitchFamily="2" charset="-122"/>
              </a:rPr>
              <a:t>HIRAS Improvement from FY-3D </a:t>
            </a:r>
            <a:br>
              <a:rPr lang="en-US" altLang="zh-CN" sz="2800" b="1" dirty="0">
                <a:solidFill>
                  <a:srgbClr val="0000CC"/>
                </a:solidFill>
                <a:latin typeface="Arial" pitchFamily="34" charset="0"/>
                <a:ea typeface="宋体" pitchFamily="2" charset="-122"/>
              </a:rPr>
            </a:br>
            <a:r>
              <a:rPr lang="en-US" altLang="zh-CN" sz="2800" b="1" dirty="0">
                <a:solidFill>
                  <a:srgbClr val="0000CC"/>
                </a:solidFill>
                <a:latin typeface="Arial" pitchFamily="34" charset="0"/>
                <a:ea typeface="宋体" pitchFamily="2" charset="-122"/>
              </a:rPr>
              <a:t>to FY-3E Early Morning orbit</a:t>
            </a:r>
            <a:endParaRPr lang="zh-CN" altLang="en-US" sz="2800" b="1" dirty="0">
              <a:solidFill>
                <a:srgbClr val="0000CC"/>
              </a:solidFill>
              <a:latin typeface="Arial" pitchFamily="34" charset="0"/>
              <a:ea typeface="宋体" pitchFamily="2" charset="-122"/>
            </a:endParaRPr>
          </a:p>
        </p:txBody>
      </p:sp>
      <p:pic>
        <p:nvPicPr>
          <p:cNvPr id="8260" name="Picture 2" descr="D:\风三工程\03批\晨昏轨道卫星\晨昏星图(公开)\飞行1(公开).jpg"/>
          <p:cNvPicPr>
            <a:picLocks noChangeAspect="1" noChangeArrowheads="1"/>
          </p:cNvPicPr>
          <p:nvPr/>
        </p:nvPicPr>
        <p:blipFill>
          <a:blip r:embed="rId2" cstate="print">
            <a:extLst>
              <a:ext uri="{28A0092B-C50C-407E-A947-70E740481C1C}">
                <a14:useLocalDpi xmlns:a14="http://schemas.microsoft.com/office/drawing/2010/main" val="0"/>
              </a:ext>
            </a:extLst>
          </a:blip>
          <a:srcRect l="31981" t="18359" r="40997" b="14293"/>
          <a:stretch>
            <a:fillRect/>
          </a:stretch>
        </p:blipFill>
        <p:spPr bwMode="auto">
          <a:xfrm>
            <a:off x="6917183" y="127248"/>
            <a:ext cx="2119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61" name="Picture 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17530">
            <a:off x="2984500" y="1773139"/>
            <a:ext cx="389255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矩形 1"/>
          <p:cNvSpPr/>
          <p:nvPr/>
        </p:nvSpPr>
        <p:spPr>
          <a:xfrm>
            <a:off x="881063" y="1433414"/>
            <a:ext cx="966787" cy="369887"/>
          </a:xfrm>
          <a:prstGeom prst="rect">
            <a:avLst/>
          </a:prstGeom>
        </p:spPr>
        <p:txBody>
          <a:bodyPr wrap="none">
            <a:spAutoFit/>
          </a:bodyPr>
          <a:lstStyle/>
          <a:p>
            <a:r>
              <a:rPr lang="en-US" altLang="zh-CN" b="1">
                <a:solidFill>
                  <a:srgbClr val="000000"/>
                </a:solidFill>
                <a:ea typeface="宋体" pitchFamily="2" charset="-122"/>
              </a:rPr>
              <a:t> FY-3D </a:t>
            </a:r>
            <a:endParaRPr lang="zh-CN" altLang="en-US">
              <a:ea typeface="宋体" pitchFamily="2" charset="-122"/>
            </a:endParaRPr>
          </a:p>
        </p:txBody>
      </p:sp>
      <p:sp>
        <p:nvSpPr>
          <p:cNvPr id="55" name="矩形 2"/>
          <p:cNvSpPr/>
          <p:nvPr/>
        </p:nvSpPr>
        <p:spPr>
          <a:xfrm>
            <a:off x="4103688" y="1412776"/>
            <a:ext cx="827087" cy="368300"/>
          </a:xfrm>
          <a:prstGeom prst="rect">
            <a:avLst/>
          </a:prstGeom>
        </p:spPr>
        <p:txBody>
          <a:bodyPr wrap="none">
            <a:spAutoFit/>
          </a:bodyPr>
          <a:lstStyle/>
          <a:p>
            <a:r>
              <a:rPr lang="en-US" altLang="zh-CN" b="1">
                <a:solidFill>
                  <a:srgbClr val="000000"/>
                </a:solidFill>
                <a:ea typeface="宋体" pitchFamily="2" charset="-122"/>
              </a:rPr>
              <a:t>FY-3E</a:t>
            </a:r>
            <a:endParaRPr lang="zh-CN" altLang="en-US">
              <a:ea typeface="宋体" pitchFamily="2" charset="-122"/>
            </a:endParaRPr>
          </a:p>
        </p:txBody>
      </p:sp>
      <p:sp>
        <p:nvSpPr>
          <p:cNvPr id="56" name="右箭头 33855"/>
          <p:cNvSpPr/>
          <p:nvPr/>
        </p:nvSpPr>
        <p:spPr>
          <a:xfrm>
            <a:off x="2162175" y="2327176"/>
            <a:ext cx="1016000" cy="441325"/>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a:solidFill>
                <a:srgbClr val="FFFFFF"/>
              </a:solidFill>
              <a:ea typeface="宋体" pitchFamily="2" charset="-122"/>
            </a:endParaRPr>
          </a:p>
        </p:txBody>
      </p:sp>
      <p:pic>
        <p:nvPicPr>
          <p:cNvPr id="5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520" y="1896963"/>
            <a:ext cx="2305267" cy="160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323528" y="3563724"/>
            <a:ext cx="6912768" cy="369332"/>
          </a:xfrm>
          <a:prstGeom prst="rect">
            <a:avLst/>
          </a:prstGeom>
        </p:spPr>
        <p:txBody>
          <a:bodyPr wrap="square">
            <a:spAutoFit/>
          </a:bodyPr>
          <a:lstStyle/>
          <a:p>
            <a:r>
              <a:rPr lang="en-US" altLang="en-US" b="1" dirty="0">
                <a:solidFill>
                  <a:srgbClr val="0000CC"/>
                </a:solidFill>
              </a:rPr>
              <a:t>designed &amp; built at Shanghai Institute of Technical Physics </a:t>
            </a:r>
            <a:endParaRPr lang="zh-CN" altLang="en-US" dirty="0"/>
          </a:p>
        </p:txBody>
      </p:sp>
    </p:spTree>
    <p:extLst>
      <p:ext uri="{BB962C8B-B14F-4D97-AF65-F5344CB8AC3E}">
        <p14:creationId xmlns:p14="http://schemas.microsoft.com/office/powerpoint/2010/main" val="5104098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07504" y="332656"/>
            <a:ext cx="8839200" cy="642937"/>
          </a:xfrm>
          <a:prstGeom prst="rect">
            <a:avLst/>
          </a:prstGeom>
        </p:spPr>
        <p:txBody>
          <a:bodyPr>
            <a:noAutofit/>
          </a:bodyPr>
          <a:lstStyle/>
          <a:p>
            <a:pPr algn="l"/>
            <a:r>
              <a:rPr lang="en-US" altLang="zh-CN" sz="3000" b="1" dirty="0">
                <a:solidFill>
                  <a:srgbClr val="0033CC"/>
                </a:solidFill>
              </a:rPr>
              <a:t>I</a:t>
            </a:r>
            <a:r>
              <a:rPr lang="en-US" altLang="zh-CN" sz="3000" b="1" dirty="0" smtClean="0">
                <a:solidFill>
                  <a:srgbClr val="0033CC"/>
                </a:solidFill>
              </a:rPr>
              <a:t>mager of FY-3D: MERSI</a:t>
            </a:r>
            <a:r>
              <a:rPr lang="en-US" altLang="zh-CN" sz="3000" b="1" dirty="0">
                <a:solidFill>
                  <a:srgbClr val="0033CC"/>
                </a:solidFill>
                <a:sym typeface="Wingdings" pitchFamily="2" charset="2"/>
              </a:rPr>
              <a:t>MERSI-II</a:t>
            </a:r>
            <a:r>
              <a:rPr lang="en-US" altLang="zh-CN" sz="3000" dirty="0">
                <a:solidFill>
                  <a:srgbClr val="FF0000"/>
                </a:solidFill>
                <a:sym typeface="Wingdings" pitchFamily="2" charset="2"/>
              </a:rPr>
              <a:t/>
            </a:r>
            <a:br>
              <a:rPr lang="en-US" altLang="zh-CN" sz="3000" dirty="0">
                <a:solidFill>
                  <a:srgbClr val="FF0000"/>
                </a:solidFill>
                <a:sym typeface="Wingdings" pitchFamily="2" charset="2"/>
              </a:rPr>
            </a:br>
            <a:r>
              <a:rPr lang="en-US" altLang="zh-CN" sz="3000" dirty="0">
                <a:solidFill>
                  <a:srgbClr val="FF0000"/>
                </a:solidFill>
                <a:sym typeface="Wingdings" pitchFamily="2" charset="2"/>
              </a:rPr>
              <a:t> </a:t>
            </a:r>
            <a:r>
              <a:rPr lang="zh-CN" altLang="en-US" sz="3000" dirty="0">
                <a:solidFill>
                  <a:srgbClr val="FF0000"/>
                </a:solidFill>
              </a:rPr>
              <a:t> </a:t>
            </a:r>
            <a:r>
              <a:rPr lang="en-US" altLang="zh-CN" sz="3000" dirty="0" smtClean="0">
                <a:solidFill>
                  <a:srgbClr val="0033CC"/>
                </a:solidFill>
              </a:rPr>
              <a:t>Continuity </a:t>
            </a:r>
            <a:r>
              <a:rPr lang="en-US" altLang="zh-CN" sz="3000" dirty="0">
                <a:solidFill>
                  <a:srgbClr val="0033CC"/>
                </a:solidFill>
              </a:rPr>
              <a:t>and Evolution </a:t>
            </a:r>
            <a:endParaRPr lang="zh-CN" altLang="en-US" sz="3000" dirty="0">
              <a:solidFill>
                <a:srgbClr val="0033CC"/>
              </a:solidFill>
            </a:endParaRPr>
          </a:p>
        </p:txBody>
      </p:sp>
      <p:sp>
        <p:nvSpPr>
          <p:cNvPr id="3" name="内容占位符 2"/>
          <p:cNvSpPr>
            <a:spLocks noGrp="1"/>
          </p:cNvSpPr>
          <p:nvPr>
            <p:ph idx="4294967295"/>
          </p:nvPr>
        </p:nvSpPr>
        <p:spPr>
          <a:xfrm>
            <a:off x="-252536" y="1262188"/>
            <a:ext cx="6280696" cy="2992825"/>
          </a:xfrm>
          <a:prstGeom prst="rect">
            <a:avLst/>
          </a:prstGeom>
        </p:spPr>
        <p:txBody>
          <a:bodyPr>
            <a:normAutofit/>
          </a:bodyPr>
          <a:lstStyle/>
          <a:p>
            <a:pPr>
              <a:buNone/>
            </a:pPr>
            <a:r>
              <a:rPr lang="en-US" altLang="zh-CN" sz="2400" b="1" dirty="0" smtClean="0">
                <a:solidFill>
                  <a:srgbClr val="C00000"/>
                </a:solidFill>
                <a:latin typeface="Arial Unicode MS" pitchFamily="34" charset="-122"/>
                <a:ea typeface="Arial Unicode MS" pitchFamily="34" charset="-122"/>
                <a:cs typeface="Arial Unicode MS" pitchFamily="34" charset="-122"/>
              </a:rPr>
              <a:t>   MERSI-II Improvement</a:t>
            </a:r>
            <a:r>
              <a:rPr lang="en-US" altLang="zh-CN" sz="2400" b="1" dirty="0">
                <a:solidFill>
                  <a:srgbClr val="C00000"/>
                </a:solidFill>
                <a:latin typeface="Arial Unicode MS" pitchFamily="34" charset="-122"/>
                <a:ea typeface="Arial Unicode MS" pitchFamily="34" charset="-122"/>
                <a:cs typeface="Arial Unicode MS" pitchFamily="34" charset="-122"/>
              </a:rPr>
              <a:t>:</a:t>
            </a:r>
          </a:p>
          <a:p>
            <a:pPr lvl="1">
              <a:spcBef>
                <a:spcPts val="600"/>
              </a:spcBef>
              <a:spcAft>
                <a:spcPts val="600"/>
              </a:spcAft>
            </a:pPr>
            <a:r>
              <a:rPr lang="en-US" altLang="zh-CN" sz="1400" b="1" dirty="0">
                <a:latin typeface="Meiryo" pitchFamily="34" charset="-128"/>
                <a:ea typeface="Meiryo" pitchFamily="34" charset="-128"/>
                <a:cs typeface="Meiryo" pitchFamily="34" charset="-128"/>
              </a:rPr>
              <a:t>Cover all bands in  FY-3A/B/C MERSI</a:t>
            </a:r>
          </a:p>
          <a:p>
            <a:pPr lvl="1">
              <a:spcBef>
                <a:spcPts val="600"/>
              </a:spcBef>
              <a:spcAft>
                <a:spcPts val="600"/>
              </a:spcAft>
            </a:pPr>
            <a:r>
              <a:rPr lang="en-US" altLang="zh-CN" sz="1400" b="1" dirty="0">
                <a:latin typeface="Meiryo" pitchFamily="34" charset="-128"/>
                <a:ea typeface="Meiryo" pitchFamily="34" charset="-128"/>
                <a:cs typeface="Meiryo" pitchFamily="34" charset="-128"/>
              </a:rPr>
              <a:t>Five more IR bands </a:t>
            </a:r>
            <a:r>
              <a:rPr lang="en-US" altLang="zh-CN" sz="1400" b="1" dirty="0" smtClean="0">
                <a:latin typeface="Meiryo" pitchFamily="34" charset="-128"/>
                <a:ea typeface="Meiryo" pitchFamily="34" charset="-128"/>
                <a:cs typeface="Meiryo" pitchFamily="34" charset="-128"/>
              </a:rPr>
              <a:t>with 2 split </a:t>
            </a:r>
            <a:r>
              <a:rPr lang="en-US" altLang="zh-CN" sz="1400" b="1" dirty="0">
                <a:latin typeface="Meiryo" pitchFamily="34" charset="-128"/>
                <a:ea typeface="Meiryo" pitchFamily="34" charset="-128"/>
                <a:cs typeface="Meiryo" pitchFamily="34" charset="-128"/>
              </a:rPr>
              <a:t>windows with 250m spatial resolution</a:t>
            </a:r>
          </a:p>
          <a:p>
            <a:pPr lvl="1">
              <a:spcBef>
                <a:spcPts val="600"/>
              </a:spcBef>
              <a:spcAft>
                <a:spcPts val="600"/>
              </a:spcAft>
            </a:pPr>
            <a:r>
              <a:rPr lang="en-US" altLang="zh-CN" sz="1400" b="1" dirty="0" smtClean="0">
                <a:latin typeface="Meiryo" pitchFamily="34" charset="-128"/>
                <a:ea typeface="Meiryo" pitchFamily="34" charset="-128"/>
                <a:cs typeface="Meiryo" pitchFamily="34" charset="-128"/>
              </a:rPr>
              <a:t>Add </a:t>
            </a:r>
            <a:r>
              <a:rPr lang="en-US" altLang="zh-CN" sz="1400" b="1" dirty="0" err="1" smtClean="0">
                <a:latin typeface="Meiryo" pitchFamily="34" charset="-128"/>
                <a:ea typeface="Meiryo" pitchFamily="34" charset="-128"/>
                <a:cs typeface="Meiryo" pitchFamily="34" charset="-128"/>
              </a:rPr>
              <a:t>Circurrus</a:t>
            </a:r>
            <a:r>
              <a:rPr lang="en-US" altLang="zh-CN" sz="1400" b="1" dirty="0" smtClean="0">
                <a:latin typeface="Meiryo" pitchFamily="34" charset="-128"/>
                <a:ea typeface="Meiryo" pitchFamily="34" charset="-128"/>
                <a:cs typeface="Meiryo" pitchFamily="34" charset="-128"/>
              </a:rPr>
              <a:t> </a:t>
            </a:r>
            <a:r>
              <a:rPr lang="en-US" altLang="zh-CN" sz="1400" b="1" dirty="0">
                <a:latin typeface="Meiryo" pitchFamily="34" charset="-128"/>
                <a:ea typeface="Meiryo" pitchFamily="34" charset="-128"/>
                <a:cs typeface="Meiryo" pitchFamily="34" charset="-128"/>
              </a:rPr>
              <a:t>cloud band 1.38um</a:t>
            </a:r>
          </a:p>
          <a:p>
            <a:pPr lvl="1">
              <a:spcBef>
                <a:spcPts val="600"/>
              </a:spcBef>
              <a:spcAft>
                <a:spcPts val="600"/>
              </a:spcAft>
            </a:pPr>
            <a:r>
              <a:rPr lang="en-US" altLang="zh-CN" sz="1400" b="1" dirty="0">
                <a:latin typeface="Meiryo" pitchFamily="34" charset="-128"/>
                <a:ea typeface="Meiryo" pitchFamily="34" charset="-128"/>
                <a:cs typeface="Meiryo" pitchFamily="34" charset="-128"/>
              </a:rPr>
              <a:t>Water vapor bands In NIR and 7.2um</a:t>
            </a:r>
          </a:p>
          <a:p>
            <a:pPr lvl="1">
              <a:spcBef>
                <a:spcPts val="600"/>
              </a:spcBef>
              <a:spcAft>
                <a:spcPts val="600"/>
              </a:spcAft>
            </a:pPr>
            <a:r>
              <a:rPr lang="en-US" altLang="zh-CN" sz="1400" b="1" dirty="0" smtClean="0">
                <a:latin typeface="Meiryo" pitchFamily="34" charset="-128"/>
                <a:ea typeface="Meiryo" pitchFamily="34" charset="-128"/>
                <a:cs typeface="Meiryo" pitchFamily="34" charset="-128"/>
              </a:rPr>
              <a:t>Higher </a:t>
            </a:r>
            <a:r>
              <a:rPr lang="en-US" altLang="zh-CN" sz="1400" b="1" dirty="0">
                <a:latin typeface="Meiryo" pitchFamily="34" charset="-128"/>
                <a:ea typeface="Meiryo" pitchFamily="34" charset="-128"/>
                <a:cs typeface="Meiryo" pitchFamily="34" charset="-128"/>
              </a:rPr>
              <a:t>accuracy  </a:t>
            </a:r>
            <a:r>
              <a:rPr lang="en-US" altLang="zh-CN" sz="1400" b="1" dirty="0" smtClean="0">
                <a:latin typeface="Meiryo" pitchFamily="34" charset="-128"/>
                <a:ea typeface="Meiryo" pitchFamily="34" charset="-128"/>
                <a:cs typeface="Meiryo" pitchFamily="34" charset="-128"/>
              </a:rPr>
              <a:t>using </a:t>
            </a:r>
            <a:r>
              <a:rPr lang="en-US" altLang="zh-CN" sz="1400" b="1" dirty="0">
                <a:latin typeface="Meiryo" pitchFamily="34" charset="-128"/>
                <a:ea typeface="Meiryo" pitchFamily="34" charset="-128"/>
                <a:cs typeface="Meiryo" pitchFamily="34" charset="-128"/>
              </a:rPr>
              <a:t>onboard </a:t>
            </a:r>
            <a:r>
              <a:rPr lang="en-US" altLang="zh-CN" sz="1400" b="1" dirty="0" smtClean="0">
                <a:latin typeface="Meiryo" pitchFamily="34" charset="-128"/>
                <a:ea typeface="Meiryo" pitchFamily="34" charset="-128"/>
                <a:cs typeface="Meiryo" pitchFamily="34" charset="-128"/>
              </a:rPr>
              <a:t>calibrator</a:t>
            </a:r>
          </a:p>
          <a:p>
            <a:pPr lvl="1">
              <a:spcBef>
                <a:spcPts val="600"/>
              </a:spcBef>
              <a:spcAft>
                <a:spcPts val="600"/>
              </a:spcAft>
            </a:pPr>
            <a:r>
              <a:rPr lang="en-US" altLang="zh-CN" sz="1400" b="1" dirty="0" smtClean="0">
                <a:latin typeface="Meiryo" pitchFamily="34" charset="-128"/>
                <a:ea typeface="Meiryo" pitchFamily="34" charset="-128"/>
                <a:cs typeface="Meiryo" pitchFamily="34" charset="-128"/>
              </a:rPr>
              <a:t>Lunar </a:t>
            </a:r>
            <a:r>
              <a:rPr lang="en-US" altLang="zh-CN" sz="1400" b="1" dirty="0">
                <a:latin typeface="Meiryo" pitchFamily="34" charset="-128"/>
                <a:ea typeface="Meiryo" pitchFamily="34" charset="-128"/>
                <a:cs typeface="Meiryo" pitchFamily="34" charset="-128"/>
              </a:rPr>
              <a:t>Calibration capability</a:t>
            </a:r>
            <a:endParaRPr lang="zh-CN" altLang="en-US" sz="2000" b="1" dirty="0">
              <a:latin typeface="Meiryo" pitchFamily="34" charset="-128"/>
              <a:ea typeface="Meiryo" pitchFamily="34" charset="-128"/>
              <a:cs typeface="Meiryo" pitchFamily="34" charset="-128"/>
            </a:endParaRPr>
          </a:p>
        </p:txBody>
      </p:sp>
      <p:pic>
        <p:nvPicPr>
          <p:cNvPr id="5" name="图片 4">
            <a:extLst>
              <a:ext uri="{FF2B5EF4-FFF2-40B4-BE49-F238E27FC236}">
                <a16:creationId xmlns="" xmlns:a16="http://schemas.microsoft.com/office/drawing/2014/main" id="{B655B01D-93EA-4C1F-98E2-9848E268AC4F}"/>
              </a:ext>
            </a:extLst>
          </p:cNvPr>
          <p:cNvPicPr>
            <a:picLocks noChangeAspect="1"/>
          </p:cNvPicPr>
          <p:nvPr/>
        </p:nvPicPr>
        <p:blipFill rotWithShape="1">
          <a:blip r:embed="rId3"/>
          <a:srcRect r="23279"/>
          <a:stretch/>
        </p:blipFill>
        <p:spPr>
          <a:xfrm>
            <a:off x="6011874" y="1196752"/>
            <a:ext cx="2565187" cy="3249088"/>
          </a:xfrm>
          <a:prstGeom prst="rect">
            <a:avLst/>
          </a:prstGeom>
        </p:spPr>
      </p:pic>
      <p:pic>
        <p:nvPicPr>
          <p:cNvPr id="6" name="图片 5">
            <a:extLst>
              <a:ext uri="{FF2B5EF4-FFF2-40B4-BE49-F238E27FC236}">
                <a16:creationId xmlns="" xmlns:a16="http://schemas.microsoft.com/office/drawing/2014/main" id="{B655B01D-93EA-4C1F-98E2-9848E268AC4F}"/>
              </a:ext>
            </a:extLst>
          </p:cNvPr>
          <p:cNvPicPr>
            <a:picLocks noChangeAspect="1"/>
          </p:cNvPicPr>
          <p:nvPr/>
        </p:nvPicPr>
        <p:blipFill rotWithShape="1">
          <a:blip r:embed="rId3"/>
          <a:srcRect l="76101" t="34591" b="52991"/>
          <a:stretch/>
        </p:blipFill>
        <p:spPr>
          <a:xfrm>
            <a:off x="7965366" y="3754717"/>
            <a:ext cx="855106" cy="431791"/>
          </a:xfrm>
          <a:prstGeom prst="rect">
            <a:avLst/>
          </a:prstGeom>
        </p:spPr>
      </p:pic>
      <p:pic>
        <p:nvPicPr>
          <p:cNvPr id="7" name="图片 6" descr="FY3D_MERSI_GBAL_L2_PAD_MLT_GLL_20180216_POAD_004KM_MS_03_02_01"/>
          <p:cNvPicPr/>
          <p:nvPr/>
        </p:nvPicPr>
        <p:blipFill>
          <a:blip r:embed="rId4"/>
          <a:stretch>
            <a:fillRect/>
          </a:stretch>
        </p:blipFill>
        <p:spPr>
          <a:xfrm>
            <a:off x="0" y="4211660"/>
            <a:ext cx="5259070" cy="2629535"/>
          </a:xfrm>
          <a:prstGeom prst="rect">
            <a:avLst/>
          </a:prstGeom>
        </p:spPr>
      </p:pic>
      <p:pic>
        <p:nvPicPr>
          <p:cNvPr id="8" name="图片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070" y="4509120"/>
            <a:ext cx="4111689" cy="2314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9313" y="4255013"/>
            <a:ext cx="3441968" cy="369332"/>
          </a:xfrm>
          <a:prstGeom prst="rect">
            <a:avLst/>
          </a:prstGeom>
          <a:noFill/>
        </p:spPr>
        <p:txBody>
          <a:bodyPr wrap="none" rtlCol="0">
            <a:spAutoFit/>
          </a:bodyPr>
          <a:lstStyle/>
          <a:p>
            <a:r>
              <a:rPr lang="en-US" altLang="zh-CN" b="1" dirty="0" smtClean="0">
                <a:solidFill>
                  <a:srgbClr val="C00000"/>
                </a:solidFill>
              </a:rPr>
              <a:t>MERSI-II global Mosaic image</a:t>
            </a:r>
            <a:endParaRPr lang="zh-CN" altLang="en-US" b="1" dirty="0">
              <a:solidFill>
                <a:srgbClr val="C00000"/>
              </a:solidFill>
            </a:endParaRPr>
          </a:p>
        </p:txBody>
      </p:sp>
      <p:sp>
        <p:nvSpPr>
          <p:cNvPr id="9" name="TextBox 8"/>
          <p:cNvSpPr txBox="1"/>
          <p:nvPr/>
        </p:nvSpPr>
        <p:spPr>
          <a:xfrm>
            <a:off x="5297328" y="4355812"/>
            <a:ext cx="3523144" cy="369332"/>
          </a:xfrm>
          <a:prstGeom prst="rect">
            <a:avLst/>
          </a:prstGeom>
          <a:noFill/>
        </p:spPr>
        <p:txBody>
          <a:bodyPr wrap="none" rtlCol="0">
            <a:spAutoFit/>
          </a:bodyPr>
          <a:lstStyle/>
          <a:p>
            <a:r>
              <a:rPr lang="en-US" altLang="zh-CN" b="1" dirty="0" smtClean="0">
                <a:solidFill>
                  <a:srgbClr val="C00000"/>
                </a:solidFill>
              </a:rPr>
              <a:t>MERSI-II global AOD over land</a:t>
            </a:r>
            <a:endParaRPr lang="zh-CN" altLang="en-US" b="1" dirty="0">
              <a:solidFill>
                <a:srgbClr val="C00000"/>
              </a:solidFill>
            </a:endParaRPr>
          </a:p>
        </p:txBody>
      </p:sp>
      <p:cxnSp>
        <p:nvCxnSpPr>
          <p:cNvPr id="11" name="直接连接符 10"/>
          <p:cNvCxnSpPr/>
          <p:nvPr/>
        </p:nvCxnSpPr>
        <p:spPr>
          <a:xfrm>
            <a:off x="-396552" y="1124744"/>
            <a:ext cx="640871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3368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14400" y="332656"/>
            <a:ext cx="8229600" cy="1143000"/>
          </a:xfrm>
        </p:spPr>
        <p:txBody>
          <a:bodyPr/>
          <a:lstStyle/>
          <a:p>
            <a:pPr algn="l"/>
            <a:r>
              <a:rPr lang="en-US" altLang="zh-CN" sz="3200" dirty="0" smtClean="0"/>
              <a:t>Global Image Mosaic </a:t>
            </a:r>
            <a:br>
              <a:rPr lang="en-US" altLang="zh-CN" sz="3200" dirty="0" smtClean="0"/>
            </a:br>
            <a:r>
              <a:rPr lang="en-US" altLang="zh-CN" sz="3200" dirty="0" smtClean="0"/>
              <a:t>of </a:t>
            </a:r>
            <a:r>
              <a:rPr lang="en-US" altLang="zh-CN" sz="3200" dirty="0"/>
              <a:t>MERSI-II Clear Sky images</a:t>
            </a:r>
            <a:r>
              <a:rPr lang="zh-CN" altLang="en-US" sz="3200" dirty="0"/>
              <a:t/>
            </a:r>
            <a:br>
              <a:rPr lang="zh-CN" altLang="en-US" sz="3200" dirty="0"/>
            </a:br>
            <a:endParaRPr lang="zh-CN" altLang="en-US" sz="3200" dirty="0"/>
          </a:p>
        </p:txBody>
      </p:sp>
      <p:sp>
        <p:nvSpPr>
          <p:cNvPr id="3" name="内容占位符 2"/>
          <p:cNvSpPr>
            <a:spLocks noGrp="1"/>
          </p:cNvSpPr>
          <p:nvPr>
            <p:ph idx="1"/>
          </p:nvPr>
        </p:nvSpPr>
        <p:spPr>
          <a:xfrm>
            <a:off x="320797" y="908720"/>
            <a:ext cx="8229600" cy="4525963"/>
          </a:xfrm>
        </p:spPr>
        <p:txBody>
          <a:bodyPr/>
          <a:lstStyle/>
          <a:p>
            <a:endParaRPr lang="zh-CN" altLang="en-US" dirty="0"/>
          </a:p>
        </p:txBody>
      </p:sp>
      <p:sp>
        <p:nvSpPr>
          <p:cNvPr id="4" name="灯片编号占位符 3"/>
          <p:cNvSpPr>
            <a:spLocks noGrp="1"/>
          </p:cNvSpPr>
          <p:nvPr>
            <p:ph type="sldNum" sz="quarter" idx="12"/>
          </p:nvPr>
        </p:nvSpPr>
        <p:spPr>
          <a:xfrm>
            <a:off x="6694610" y="5847427"/>
            <a:ext cx="2133600" cy="203200"/>
          </a:xfrm>
        </p:spPr>
        <p:txBody>
          <a:bodyPr/>
          <a:lstStyle/>
          <a:p>
            <a:pPr>
              <a:defRPr/>
            </a:pPr>
            <a:fld id="{7E8DEBAF-11D9-4FFC-9FE3-56BCDE40C340}" type="slidenum">
              <a:rPr lang="zh-CN" altLang="en-US" smtClean="0"/>
              <a:pPr>
                <a:defRPr/>
              </a:pPr>
              <a:t>50</a:t>
            </a:fld>
            <a:endParaRPr lang="zh-CN" altLang="en-US" dirty="0"/>
          </a:p>
        </p:txBody>
      </p:sp>
      <p:pic>
        <p:nvPicPr>
          <p:cNvPr id="5" name="Picture 11" descr="C:\Users\jhzh\Desktop\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2120" y="188640"/>
            <a:ext cx="1828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53"/>
          <p:cNvSpPr>
            <a:spLocks noChangeShapeType="1"/>
          </p:cNvSpPr>
          <p:nvPr/>
        </p:nvSpPr>
        <p:spPr bwMode="auto">
          <a:xfrm flipV="1">
            <a:off x="237010" y="1157136"/>
            <a:ext cx="3467100" cy="2222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anchor="ctr"/>
          <a:lstStyle/>
          <a:p>
            <a:endParaRPr lang="zh-CN" altLang="en-US"/>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29148"/>
            <a:ext cx="9180909" cy="592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175" y="1161591"/>
            <a:ext cx="7449964" cy="59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1168248"/>
            <a:ext cx="7316464" cy="589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6404689" y="871310"/>
            <a:ext cx="2847831" cy="369332"/>
          </a:xfrm>
          <a:prstGeom prst="rect">
            <a:avLst/>
          </a:prstGeom>
        </p:spPr>
        <p:txBody>
          <a:bodyPr wrap="none">
            <a:spAutoFit/>
          </a:bodyPr>
          <a:lstStyle/>
          <a:p>
            <a:r>
              <a:rPr lang="en-US" altLang="zh-CN" dirty="0" smtClean="0"/>
              <a:t>Courtesy of </a:t>
            </a:r>
            <a:r>
              <a:rPr lang="en-US" altLang="zh-CN" dirty="0" err="1" smtClean="0"/>
              <a:t>Yanting</a:t>
            </a:r>
            <a:r>
              <a:rPr lang="en-US" altLang="zh-CN" dirty="0" smtClean="0"/>
              <a:t> Wang</a:t>
            </a:r>
            <a:endParaRPr lang="zh-CN" altLang="en-US" dirty="0"/>
          </a:p>
        </p:txBody>
      </p:sp>
    </p:spTree>
    <p:extLst>
      <p:ext uri="{BB962C8B-B14F-4D97-AF65-F5344CB8AC3E}">
        <p14:creationId xmlns:p14="http://schemas.microsoft.com/office/powerpoint/2010/main" val="194076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5" name="Picture 11" descr="C:\Users\jhzh\Desktop\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9054" y="870075"/>
            <a:ext cx="1828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9">
            <a:extLst>
              <a:ext uri="{FF2B5EF4-FFF2-40B4-BE49-F238E27FC236}"/>
            </a:extLst>
          </p:cNvPr>
          <p:cNvSpPr txBox="1">
            <a:spLocks noChangeArrowheads="1"/>
          </p:cNvSpPr>
          <p:nvPr/>
        </p:nvSpPr>
        <p:spPr bwMode="auto">
          <a:xfrm>
            <a:off x="2994992" y="-123394"/>
            <a:ext cx="5105400" cy="904863"/>
          </a:xfrm>
          <a:prstGeom prst="rect">
            <a:avLst/>
          </a:prstGeom>
          <a:noFill/>
          <a:ln>
            <a:noFill/>
          </a:ln>
        </p:spPr>
        <p:txBody>
          <a:bodyPr>
            <a:spAutoFit/>
          </a:bodyPr>
          <a:lstStyle>
            <a:lvl1pPr defTabSz="912813">
              <a:defRPr kumimoji="1" sz="2800" u="sng">
                <a:solidFill>
                  <a:srgbClr val="000099"/>
                </a:solidFill>
                <a:latin typeface="隶书" pitchFamily="49" charset="-122"/>
                <a:ea typeface="隶书" pitchFamily="49" charset="-122"/>
              </a:defRPr>
            </a:lvl1pPr>
            <a:lvl2pPr marL="742950" indent="-285750" defTabSz="912813">
              <a:defRPr kumimoji="1" sz="2800" u="sng">
                <a:solidFill>
                  <a:srgbClr val="000099"/>
                </a:solidFill>
                <a:latin typeface="隶书" pitchFamily="49" charset="-122"/>
                <a:ea typeface="隶书" pitchFamily="49" charset="-122"/>
              </a:defRPr>
            </a:lvl2pPr>
            <a:lvl3pPr marL="1143000" indent="-228600" defTabSz="912813">
              <a:defRPr kumimoji="1" sz="2800" u="sng">
                <a:solidFill>
                  <a:srgbClr val="000099"/>
                </a:solidFill>
                <a:latin typeface="隶书" pitchFamily="49" charset="-122"/>
                <a:ea typeface="隶书" pitchFamily="49" charset="-122"/>
              </a:defRPr>
            </a:lvl3pPr>
            <a:lvl4pPr marL="1600200" indent="-228600" defTabSz="912813">
              <a:defRPr kumimoji="1" sz="2800" u="sng">
                <a:solidFill>
                  <a:srgbClr val="000099"/>
                </a:solidFill>
                <a:latin typeface="隶书" pitchFamily="49" charset="-122"/>
                <a:ea typeface="隶书" pitchFamily="49" charset="-122"/>
              </a:defRPr>
            </a:lvl4pPr>
            <a:lvl5pPr marL="2057400" indent="-228600" defTabSz="912813">
              <a:defRPr kumimoji="1" sz="2800" u="sng">
                <a:solidFill>
                  <a:srgbClr val="000099"/>
                </a:solidFill>
                <a:latin typeface="隶书" pitchFamily="49" charset="-122"/>
                <a:ea typeface="隶书" pitchFamily="49" charset="-122"/>
              </a:defRPr>
            </a:lvl5pPr>
            <a:lvl6pPr marL="25146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6pPr>
            <a:lvl7pPr marL="29718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7pPr>
            <a:lvl8pPr marL="34290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8pPr>
            <a:lvl9pPr marL="38862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9pPr>
          </a:lstStyle>
          <a:p>
            <a:pPr algn="ctr">
              <a:lnSpc>
                <a:spcPct val="120000"/>
              </a:lnSpc>
            </a:pPr>
            <a:r>
              <a:rPr lang="en-US" altLang="zh-CN" sz="4400" b="1" u="none" dirty="0" smtClean="0">
                <a:solidFill>
                  <a:schemeClr val="bg1"/>
                </a:solidFill>
                <a:latin typeface="Microsoft YaHei" pitchFamily="34" charset="-122"/>
                <a:ea typeface="Microsoft YaHei" pitchFamily="34" charset="-122"/>
              </a:rPr>
              <a:t>D</a:t>
            </a:r>
            <a:r>
              <a:rPr lang="zh-CN" altLang="en-US" sz="4400" b="1" u="none" dirty="0" smtClean="0">
                <a:solidFill>
                  <a:schemeClr val="bg1"/>
                </a:solidFill>
                <a:latin typeface="Microsoft YaHei" pitchFamily="34" charset="-122"/>
                <a:ea typeface="Microsoft YaHei" pitchFamily="34" charset="-122"/>
              </a:rPr>
              <a:t>星看美丽星球</a:t>
            </a:r>
            <a:endParaRPr lang="en-US" altLang="zh-CN" sz="4400" b="1" u="none" dirty="0">
              <a:solidFill>
                <a:schemeClr val="bg1"/>
              </a:solidFill>
              <a:latin typeface="Microsoft YaHei" pitchFamily="34" charset="-122"/>
              <a:ea typeface="Microsoft YaHei" pitchFamily="34" charset="-122"/>
            </a:endParaRPr>
          </a:p>
        </p:txBody>
      </p:sp>
      <p:sp>
        <p:nvSpPr>
          <p:cNvPr id="7" name="Line 53"/>
          <p:cNvSpPr>
            <a:spLocks noChangeShapeType="1"/>
          </p:cNvSpPr>
          <p:nvPr/>
        </p:nvSpPr>
        <p:spPr bwMode="auto">
          <a:xfrm flipV="1">
            <a:off x="665163" y="1579565"/>
            <a:ext cx="3467100" cy="2222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anchor="ctr"/>
          <a:lstStyle/>
          <a:p>
            <a:endParaRPr lang="zh-CN" altLang="en-US"/>
          </a:p>
        </p:txBody>
      </p:sp>
      <p:pic>
        <p:nvPicPr>
          <p:cNvPr id="18" name="图片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14" y="1601790"/>
            <a:ext cx="9191625" cy="488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标题 1"/>
          <p:cNvSpPr>
            <a:spLocks noGrp="1"/>
          </p:cNvSpPr>
          <p:nvPr>
            <p:ph type="title"/>
          </p:nvPr>
        </p:nvSpPr>
        <p:spPr>
          <a:xfrm>
            <a:off x="971600" y="274638"/>
            <a:ext cx="7715200" cy="1143000"/>
          </a:xfrm>
        </p:spPr>
        <p:txBody>
          <a:bodyPr/>
          <a:lstStyle/>
          <a:p>
            <a:pPr algn="l"/>
            <a:r>
              <a:rPr lang="en-US" altLang="zh-CN" sz="3200" dirty="0" smtClean="0"/>
              <a:t>Global Image Mosaic </a:t>
            </a:r>
            <a:br>
              <a:rPr lang="en-US" altLang="zh-CN" sz="3200" dirty="0" smtClean="0"/>
            </a:br>
            <a:r>
              <a:rPr lang="en-US" altLang="zh-CN" sz="3200" dirty="0" smtClean="0"/>
              <a:t>of </a:t>
            </a:r>
            <a:r>
              <a:rPr lang="en-US" altLang="zh-CN" sz="3200" dirty="0"/>
              <a:t>MERSI-II Clear Sky images</a:t>
            </a:r>
            <a:r>
              <a:rPr lang="zh-CN" altLang="en-US" sz="3200" dirty="0"/>
              <a:t/>
            </a:r>
            <a:br>
              <a:rPr lang="zh-CN" altLang="en-US" sz="3200" dirty="0"/>
            </a:br>
            <a:endParaRPr lang="zh-CN" altLang="en-US" sz="3200" dirty="0"/>
          </a:p>
        </p:txBody>
      </p:sp>
      <p:sp>
        <p:nvSpPr>
          <p:cNvPr id="8" name="矩形 7"/>
          <p:cNvSpPr/>
          <p:nvPr/>
        </p:nvSpPr>
        <p:spPr>
          <a:xfrm>
            <a:off x="4146597" y="6237312"/>
            <a:ext cx="2847831" cy="369332"/>
          </a:xfrm>
          <a:prstGeom prst="rect">
            <a:avLst/>
          </a:prstGeom>
        </p:spPr>
        <p:txBody>
          <a:bodyPr wrap="none">
            <a:spAutoFit/>
          </a:bodyPr>
          <a:lstStyle/>
          <a:p>
            <a:r>
              <a:rPr lang="en-US" altLang="zh-CN" dirty="0" smtClean="0"/>
              <a:t>Courtesy of </a:t>
            </a:r>
            <a:r>
              <a:rPr lang="en-US" altLang="zh-CN" dirty="0" err="1" smtClean="0"/>
              <a:t>Yanting</a:t>
            </a:r>
            <a:r>
              <a:rPr lang="en-US" altLang="zh-CN" dirty="0" smtClean="0"/>
              <a:t> Wang</a:t>
            </a:r>
            <a:endParaRPr lang="zh-CN" altLang="en-US" dirty="0"/>
          </a:p>
        </p:txBody>
      </p:sp>
    </p:spTree>
    <p:extLst>
      <p:ext uri="{BB962C8B-B14F-4D97-AF65-F5344CB8AC3E}">
        <p14:creationId xmlns:p14="http://schemas.microsoft.com/office/powerpoint/2010/main" val="192816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灯片编号占位符 3"/>
          <p:cNvSpPr>
            <a:spLocks noGrp="1"/>
          </p:cNvSpPr>
          <p:nvPr>
            <p:ph type="sldNum" sz="quarter" idx="12"/>
          </p:nvPr>
        </p:nvSpPr>
        <p:spPr/>
        <p:txBody>
          <a:bodyPr/>
          <a:lstStyle/>
          <a:p>
            <a:pPr>
              <a:defRPr/>
            </a:pPr>
            <a:fld id="{7E8DEBAF-11D9-4FFC-9FE3-56BCDE40C340}" type="slidenum">
              <a:rPr lang="zh-CN" altLang="en-US" smtClean="0"/>
              <a:pPr>
                <a:defRPr/>
              </a:pPr>
              <a:t>52</a:t>
            </a:fld>
            <a:endParaRPr lang="zh-CN" altLang="en-US" dirty="0"/>
          </a:p>
        </p:txBody>
      </p:sp>
      <p:pic>
        <p:nvPicPr>
          <p:cNvPr id="5" name="Picture 11" descr="C:\Users\jhzh\Desktop\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4088" y="962026"/>
            <a:ext cx="1828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9">
            <a:extLst>
              <a:ext uri="{FF2B5EF4-FFF2-40B4-BE49-F238E27FC236}"/>
            </a:extLst>
          </p:cNvPr>
          <p:cNvSpPr txBox="1">
            <a:spLocks noChangeArrowheads="1"/>
          </p:cNvSpPr>
          <p:nvPr/>
        </p:nvSpPr>
        <p:spPr bwMode="auto">
          <a:xfrm>
            <a:off x="2634952" y="-85931"/>
            <a:ext cx="5105400" cy="904863"/>
          </a:xfrm>
          <a:prstGeom prst="rect">
            <a:avLst/>
          </a:prstGeom>
          <a:noFill/>
          <a:ln>
            <a:noFill/>
          </a:ln>
        </p:spPr>
        <p:txBody>
          <a:bodyPr>
            <a:spAutoFit/>
          </a:bodyPr>
          <a:lstStyle>
            <a:lvl1pPr defTabSz="912813">
              <a:defRPr kumimoji="1" sz="2800" u="sng">
                <a:solidFill>
                  <a:srgbClr val="000099"/>
                </a:solidFill>
                <a:latin typeface="隶书" pitchFamily="49" charset="-122"/>
                <a:ea typeface="隶书" pitchFamily="49" charset="-122"/>
              </a:defRPr>
            </a:lvl1pPr>
            <a:lvl2pPr marL="742950" indent="-285750" defTabSz="912813">
              <a:defRPr kumimoji="1" sz="2800" u="sng">
                <a:solidFill>
                  <a:srgbClr val="000099"/>
                </a:solidFill>
                <a:latin typeface="隶书" pitchFamily="49" charset="-122"/>
                <a:ea typeface="隶书" pitchFamily="49" charset="-122"/>
              </a:defRPr>
            </a:lvl2pPr>
            <a:lvl3pPr marL="1143000" indent="-228600" defTabSz="912813">
              <a:defRPr kumimoji="1" sz="2800" u="sng">
                <a:solidFill>
                  <a:srgbClr val="000099"/>
                </a:solidFill>
                <a:latin typeface="隶书" pitchFamily="49" charset="-122"/>
                <a:ea typeface="隶书" pitchFamily="49" charset="-122"/>
              </a:defRPr>
            </a:lvl3pPr>
            <a:lvl4pPr marL="1600200" indent="-228600" defTabSz="912813">
              <a:defRPr kumimoji="1" sz="2800" u="sng">
                <a:solidFill>
                  <a:srgbClr val="000099"/>
                </a:solidFill>
                <a:latin typeface="隶书" pitchFamily="49" charset="-122"/>
                <a:ea typeface="隶书" pitchFamily="49" charset="-122"/>
              </a:defRPr>
            </a:lvl4pPr>
            <a:lvl5pPr marL="2057400" indent="-228600" defTabSz="912813">
              <a:defRPr kumimoji="1" sz="2800" u="sng">
                <a:solidFill>
                  <a:srgbClr val="000099"/>
                </a:solidFill>
                <a:latin typeface="隶书" pitchFamily="49" charset="-122"/>
                <a:ea typeface="隶书" pitchFamily="49" charset="-122"/>
              </a:defRPr>
            </a:lvl5pPr>
            <a:lvl6pPr marL="25146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6pPr>
            <a:lvl7pPr marL="29718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7pPr>
            <a:lvl8pPr marL="34290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8pPr>
            <a:lvl9pPr marL="3886200" indent="-228600" defTabSz="912813" eaLnBrk="0" fontAlgn="base" hangingPunct="0">
              <a:spcBef>
                <a:spcPct val="0"/>
              </a:spcBef>
              <a:spcAft>
                <a:spcPct val="0"/>
              </a:spcAft>
              <a:defRPr kumimoji="1" sz="2800" u="sng">
                <a:solidFill>
                  <a:srgbClr val="000099"/>
                </a:solidFill>
                <a:latin typeface="隶书" pitchFamily="49" charset="-122"/>
                <a:ea typeface="隶书" pitchFamily="49" charset="-122"/>
              </a:defRPr>
            </a:lvl9pPr>
          </a:lstStyle>
          <a:p>
            <a:pPr algn="ctr">
              <a:lnSpc>
                <a:spcPct val="120000"/>
              </a:lnSpc>
            </a:pPr>
            <a:r>
              <a:rPr lang="zh-CN" altLang="en-US" sz="4400" b="1" u="none" dirty="0" smtClean="0">
                <a:solidFill>
                  <a:schemeClr val="bg1"/>
                </a:solidFill>
                <a:latin typeface="Microsoft YaHei" pitchFamily="34" charset="-122"/>
                <a:ea typeface="Microsoft YaHei" pitchFamily="34" charset="-122"/>
              </a:rPr>
              <a:t>美丽星球</a:t>
            </a:r>
            <a:endParaRPr lang="en-US" altLang="zh-CN" sz="4400" b="1" u="none" dirty="0">
              <a:solidFill>
                <a:schemeClr val="bg1"/>
              </a:solidFill>
              <a:latin typeface="Microsoft YaHei" pitchFamily="34" charset="-122"/>
              <a:ea typeface="Microsoft YaHei" pitchFamily="34" charset="-122"/>
            </a:endParaRPr>
          </a:p>
        </p:txBody>
      </p:sp>
      <p:sp>
        <p:nvSpPr>
          <p:cNvPr id="7" name="Line 53"/>
          <p:cNvSpPr>
            <a:spLocks noChangeShapeType="1"/>
          </p:cNvSpPr>
          <p:nvPr/>
        </p:nvSpPr>
        <p:spPr bwMode="auto">
          <a:xfrm flipV="1">
            <a:off x="665163" y="1579565"/>
            <a:ext cx="3467100" cy="2222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anchor="ctr"/>
          <a:lstStyle/>
          <a:p>
            <a:endParaRPr lang="zh-CN" altLang="en-US"/>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54127" y="1784350"/>
            <a:ext cx="6283325" cy="447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1784352"/>
            <a:ext cx="6769100" cy="449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65463" y="2349501"/>
            <a:ext cx="5562600" cy="462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标题 1"/>
          <p:cNvSpPr txBox="1">
            <a:spLocks/>
          </p:cNvSpPr>
          <p:nvPr/>
        </p:nvSpPr>
        <p:spPr bwMode="auto">
          <a:xfrm>
            <a:off x="971600" y="274638"/>
            <a:ext cx="771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2" tIns="45711" rIns="91422" bIns="45711"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170" algn="ctr" rtl="0" fontAlgn="base">
              <a:spcBef>
                <a:spcPct val="0"/>
              </a:spcBef>
              <a:spcAft>
                <a:spcPct val="0"/>
              </a:spcAft>
              <a:defRPr sz="4400">
                <a:solidFill>
                  <a:schemeClr val="tx2"/>
                </a:solidFill>
                <a:latin typeface="Arial" charset="0"/>
                <a:ea typeface="宋体" pitchFamily="2" charset="-122"/>
              </a:defRPr>
            </a:lvl6pPr>
            <a:lvl7pPr marL="914342" algn="ctr" rtl="0" fontAlgn="base">
              <a:spcBef>
                <a:spcPct val="0"/>
              </a:spcBef>
              <a:spcAft>
                <a:spcPct val="0"/>
              </a:spcAft>
              <a:defRPr sz="4400">
                <a:solidFill>
                  <a:schemeClr val="tx2"/>
                </a:solidFill>
                <a:latin typeface="Arial" charset="0"/>
                <a:ea typeface="宋体" pitchFamily="2" charset="-122"/>
              </a:defRPr>
            </a:lvl7pPr>
            <a:lvl8pPr marL="1371512" algn="ctr" rtl="0" fontAlgn="base">
              <a:spcBef>
                <a:spcPct val="0"/>
              </a:spcBef>
              <a:spcAft>
                <a:spcPct val="0"/>
              </a:spcAft>
              <a:defRPr sz="4400">
                <a:solidFill>
                  <a:schemeClr val="tx2"/>
                </a:solidFill>
                <a:latin typeface="Arial" charset="0"/>
                <a:ea typeface="宋体" pitchFamily="2" charset="-122"/>
              </a:defRPr>
            </a:lvl8pPr>
            <a:lvl9pPr marL="1828683" algn="ctr" rtl="0" fontAlgn="base">
              <a:spcBef>
                <a:spcPct val="0"/>
              </a:spcBef>
              <a:spcAft>
                <a:spcPct val="0"/>
              </a:spcAft>
              <a:defRPr sz="4400">
                <a:solidFill>
                  <a:schemeClr val="tx2"/>
                </a:solidFill>
                <a:latin typeface="Arial" charset="0"/>
                <a:ea typeface="宋体" pitchFamily="2" charset="-122"/>
              </a:defRPr>
            </a:lvl9pPr>
          </a:lstStyle>
          <a:p>
            <a:pPr algn="l"/>
            <a:r>
              <a:rPr lang="en-US" altLang="zh-CN" sz="3200" smtClean="0"/>
              <a:t>Global Image Mosaic </a:t>
            </a:r>
            <a:br>
              <a:rPr lang="en-US" altLang="zh-CN" sz="3200" smtClean="0"/>
            </a:br>
            <a:r>
              <a:rPr lang="en-US" altLang="zh-CN" sz="3200" smtClean="0"/>
              <a:t>of MERSI-II Clear Sky images</a:t>
            </a:r>
            <a:r>
              <a:rPr lang="zh-CN" altLang="en-US" sz="3200" smtClean="0"/>
              <a:t/>
            </a:r>
            <a:br>
              <a:rPr lang="zh-CN" altLang="en-US" sz="3200" smtClean="0"/>
            </a:br>
            <a:endParaRPr lang="zh-CN" altLang="en-US" sz="3200" dirty="0"/>
          </a:p>
        </p:txBody>
      </p:sp>
      <p:sp>
        <p:nvSpPr>
          <p:cNvPr id="13" name="矩形 12"/>
          <p:cNvSpPr/>
          <p:nvPr/>
        </p:nvSpPr>
        <p:spPr>
          <a:xfrm>
            <a:off x="-108520" y="6500007"/>
            <a:ext cx="2847831" cy="369332"/>
          </a:xfrm>
          <a:prstGeom prst="rect">
            <a:avLst/>
          </a:prstGeom>
        </p:spPr>
        <p:txBody>
          <a:bodyPr wrap="none">
            <a:spAutoFit/>
          </a:bodyPr>
          <a:lstStyle/>
          <a:p>
            <a:r>
              <a:rPr lang="en-US" altLang="zh-CN" dirty="0" smtClean="0"/>
              <a:t>Courtesy of </a:t>
            </a:r>
            <a:r>
              <a:rPr lang="en-US" altLang="zh-CN" dirty="0" err="1" smtClean="0"/>
              <a:t>Yanting</a:t>
            </a:r>
            <a:r>
              <a:rPr lang="en-US" altLang="zh-CN" dirty="0" smtClean="0"/>
              <a:t> Wang</a:t>
            </a:r>
            <a:endParaRPr lang="zh-CN" altLang="en-US" dirty="0"/>
          </a:p>
        </p:txBody>
      </p:sp>
    </p:spTree>
    <p:extLst>
      <p:ext uri="{BB962C8B-B14F-4D97-AF65-F5344CB8AC3E}">
        <p14:creationId xmlns:p14="http://schemas.microsoft.com/office/powerpoint/2010/main" val="1558453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1+#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2" presetClass="entr" presetSubtype="2"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1" descr="C:\Users\jhzh\Desktop\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4088" y="1437208"/>
            <a:ext cx="18288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Line 53"/>
          <p:cNvSpPr>
            <a:spLocks noChangeShapeType="1"/>
          </p:cNvSpPr>
          <p:nvPr/>
        </p:nvSpPr>
        <p:spPr bwMode="auto">
          <a:xfrm flipV="1">
            <a:off x="665163" y="2054747"/>
            <a:ext cx="3467100" cy="22225"/>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anchor="ctr"/>
          <a:lstStyle/>
          <a:p>
            <a:endParaRPr lang="zh-CN" altLang="en-US"/>
          </a:p>
        </p:txBody>
      </p:sp>
      <p:sp>
        <p:nvSpPr>
          <p:cNvPr id="41989" name="文本框 25"/>
          <p:cNvSpPr txBox="1">
            <a:spLocks noChangeArrowheads="1"/>
          </p:cNvSpPr>
          <p:nvPr/>
        </p:nvSpPr>
        <p:spPr bwMode="auto">
          <a:xfrm>
            <a:off x="315915" y="1654695"/>
            <a:ext cx="55514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800" u="sng">
                <a:solidFill>
                  <a:srgbClr val="000099"/>
                </a:solidFill>
                <a:latin typeface="隶书" pitchFamily="49" charset="-122"/>
                <a:ea typeface="隶书" pitchFamily="49" charset="-122"/>
              </a:defRPr>
            </a:lvl1pPr>
            <a:lvl2pPr marL="742950" indent="-285750">
              <a:defRPr kumimoji="1" sz="2800" u="sng">
                <a:solidFill>
                  <a:srgbClr val="000099"/>
                </a:solidFill>
                <a:latin typeface="隶书" pitchFamily="49" charset="-122"/>
                <a:ea typeface="隶书" pitchFamily="49" charset="-122"/>
              </a:defRPr>
            </a:lvl2pPr>
            <a:lvl3pPr marL="1143000" indent="-228600">
              <a:defRPr kumimoji="1" sz="2800" u="sng">
                <a:solidFill>
                  <a:srgbClr val="000099"/>
                </a:solidFill>
                <a:latin typeface="隶书" pitchFamily="49" charset="-122"/>
                <a:ea typeface="隶书" pitchFamily="49" charset="-122"/>
              </a:defRPr>
            </a:lvl3pPr>
            <a:lvl4pPr marL="1600200" indent="-228600">
              <a:defRPr kumimoji="1" sz="2800" u="sng">
                <a:solidFill>
                  <a:srgbClr val="000099"/>
                </a:solidFill>
                <a:latin typeface="隶书" pitchFamily="49" charset="-122"/>
                <a:ea typeface="隶书" pitchFamily="49" charset="-122"/>
              </a:defRPr>
            </a:lvl4pPr>
            <a:lvl5pPr marL="2057400" indent="-228600">
              <a:defRPr kumimoji="1" sz="2800" u="sng">
                <a:solidFill>
                  <a:srgbClr val="000099"/>
                </a:solidFill>
                <a:latin typeface="隶书" pitchFamily="49" charset="-122"/>
                <a:ea typeface="隶书" pitchFamily="49" charset="-122"/>
              </a:defRPr>
            </a:lvl5pPr>
            <a:lvl6pPr marL="2514600" indent="-228600" eaLnBrk="0" fontAlgn="base" hangingPunct="0">
              <a:spcBef>
                <a:spcPct val="0"/>
              </a:spcBef>
              <a:spcAft>
                <a:spcPct val="0"/>
              </a:spcAft>
              <a:defRPr kumimoji="1" sz="2800" u="sng">
                <a:solidFill>
                  <a:srgbClr val="000099"/>
                </a:solidFill>
                <a:latin typeface="隶书" pitchFamily="49" charset="-122"/>
                <a:ea typeface="隶书" pitchFamily="49" charset="-122"/>
              </a:defRPr>
            </a:lvl6pPr>
            <a:lvl7pPr marL="2971800" indent="-228600" eaLnBrk="0" fontAlgn="base" hangingPunct="0">
              <a:spcBef>
                <a:spcPct val="0"/>
              </a:spcBef>
              <a:spcAft>
                <a:spcPct val="0"/>
              </a:spcAft>
              <a:defRPr kumimoji="1" sz="2800" u="sng">
                <a:solidFill>
                  <a:srgbClr val="000099"/>
                </a:solidFill>
                <a:latin typeface="隶书" pitchFamily="49" charset="-122"/>
                <a:ea typeface="隶书" pitchFamily="49" charset="-122"/>
              </a:defRPr>
            </a:lvl7pPr>
            <a:lvl8pPr marL="3429000" indent="-228600" eaLnBrk="0" fontAlgn="base" hangingPunct="0">
              <a:spcBef>
                <a:spcPct val="0"/>
              </a:spcBef>
              <a:spcAft>
                <a:spcPct val="0"/>
              </a:spcAft>
              <a:defRPr kumimoji="1" sz="2800" u="sng">
                <a:solidFill>
                  <a:srgbClr val="000099"/>
                </a:solidFill>
                <a:latin typeface="隶书" pitchFamily="49" charset="-122"/>
                <a:ea typeface="隶书" pitchFamily="49" charset="-122"/>
              </a:defRPr>
            </a:lvl8pPr>
            <a:lvl9pPr marL="3886200" indent="-228600" eaLnBrk="0" fontAlgn="base" hangingPunct="0">
              <a:spcBef>
                <a:spcPct val="0"/>
              </a:spcBef>
              <a:spcAft>
                <a:spcPct val="0"/>
              </a:spcAft>
              <a:defRPr kumimoji="1" sz="2800" u="sng">
                <a:solidFill>
                  <a:srgbClr val="000099"/>
                </a:solidFill>
                <a:latin typeface="隶书" pitchFamily="49" charset="-122"/>
                <a:ea typeface="隶书" pitchFamily="49" charset="-122"/>
              </a:defRPr>
            </a:lvl9pPr>
          </a:lstStyle>
          <a:p>
            <a:r>
              <a:rPr lang="zh-CN" altLang="en-US" sz="2000" u="none"/>
              <a:t>风云三号晴空数据集效果展示</a:t>
            </a: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1763" y="895871"/>
            <a:ext cx="9358313"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1720" y="1426109"/>
            <a:ext cx="7182892" cy="555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484439" y="1654696"/>
            <a:ext cx="6447592" cy="4754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标题 1"/>
          <p:cNvSpPr txBox="1">
            <a:spLocks/>
          </p:cNvSpPr>
          <p:nvPr/>
        </p:nvSpPr>
        <p:spPr>
          <a:xfrm>
            <a:off x="395536" y="-90264"/>
            <a:ext cx="77152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170" algn="ctr" rtl="0" fontAlgn="base">
              <a:spcBef>
                <a:spcPct val="0"/>
              </a:spcBef>
              <a:spcAft>
                <a:spcPct val="0"/>
              </a:spcAft>
              <a:defRPr sz="4400">
                <a:solidFill>
                  <a:schemeClr val="tx2"/>
                </a:solidFill>
                <a:latin typeface="Arial" charset="0"/>
                <a:ea typeface="宋体" pitchFamily="2" charset="-122"/>
              </a:defRPr>
            </a:lvl6pPr>
            <a:lvl7pPr marL="914342" algn="ctr" rtl="0" fontAlgn="base">
              <a:spcBef>
                <a:spcPct val="0"/>
              </a:spcBef>
              <a:spcAft>
                <a:spcPct val="0"/>
              </a:spcAft>
              <a:defRPr sz="4400">
                <a:solidFill>
                  <a:schemeClr val="tx2"/>
                </a:solidFill>
                <a:latin typeface="Arial" charset="0"/>
                <a:ea typeface="宋体" pitchFamily="2" charset="-122"/>
              </a:defRPr>
            </a:lvl7pPr>
            <a:lvl8pPr marL="1371512" algn="ctr" rtl="0" fontAlgn="base">
              <a:spcBef>
                <a:spcPct val="0"/>
              </a:spcBef>
              <a:spcAft>
                <a:spcPct val="0"/>
              </a:spcAft>
              <a:defRPr sz="4400">
                <a:solidFill>
                  <a:schemeClr val="tx2"/>
                </a:solidFill>
                <a:latin typeface="Arial" charset="0"/>
                <a:ea typeface="宋体" pitchFamily="2" charset="-122"/>
              </a:defRPr>
            </a:lvl8pPr>
            <a:lvl9pPr marL="1828683" algn="ctr" rtl="0" fontAlgn="base">
              <a:spcBef>
                <a:spcPct val="0"/>
              </a:spcBef>
              <a:spcAft>
                <a:spcPct val="0"/>
              </a:spcAft>
              <a:defRPr sz="4400">
                <a:solidFill>
                  <a:schemeClr val="tx2"/>
                </a:solidFill>
                <a:latin typeface="Arial" charset="0"/>
                <a:ea typeface="宋体" pitchFamily="2" charset="-122"/>
              </a:defRPr>
            </a:lvl9pPr>
          </a:lstStyle>
          <a:p>
            <a:pPr algn="l"/>
            <a:r>
              <a:rPr lang="en-US" altLang="zh-CN" sz="3200" b="1" dirty="0" smtClean="0"/>
              <a:t>North American Image Mosaic </a:t>
            </a:r>
            <a:br>
              <a:rPr lang="en-US" altLang="zh-CN" sz="3200" b="1" dirty="0" smtClean="0"/>
            </a:br>
            <a:r>
              <a:rPr lang="en-US" altLang="zh-CN" sz="3200" b="1" dirty="0" smtClean="0"/>
              <a:t>of MERSI-II Clear Sky images</a:t>
            </a:r>
            <a:r>
              <a:rPr lang="zh-CN" altLang="en-US" sz="3200" b="1" dirty="0" smtClean="0"/>
              <a:t/>
            </a:r>
            <a:br>
              <a:rPr lang="zh-CN" altLang="en-US" sz="3200" b="1" dirty="0" smtClean="0"/>
            </a:br>
            <a:endParaRPr lang="zh-CN" altLang="en-US" sz="3200" b="1" dirty="0"/>
          </a:p>
        </p:txBody>
      </p:sp>
      <p:sp>
        <p:nvSpPr>
          <p:cNvPr id="10" name="矩形 9"/>
          <p:cNvSpPr/>
          <p:nvPr/>
        </p:nvSpPr>
        <p:spPr>
          <a:xfrm>
            <a:off x="6404689" y="871310"/>
            <a:ext cx="2847831" cy="369332"/>
          </a:xfrm>
          <a:prstGeom prst="rect">
            <a:avLst/>
          </a:prstGeom>
        </p:spPr>
        <p:txBody>
          <a:bodyPr wrap="none">
            <a:spAutoFit/>
          </a:bodyPr>
          <a:lstStyle/>
          <a:p>
            <a:r>
              <a:rPr lang="en-US" altLang="zh-CN" dirty="0" smtClean="0">
                <a:solidFill>
                  <a:srgbClr val="FFC000"/>
                </a:solidFill>
                <a:effectLst>
                  <a:outerShdw blurRad="38100" dist="38100" dir="2700000" algn="tl">
                    <a:srgbClr val="000000">
                      <a:alpha val="43137"/>
                    </a:srgbClr>
                  </a:outerShdw>
                </a:effectLst>
              </a:rPr>
              <a:t>Courtesy of </a:t>
            </a:r>
            <a:r>
              <a:rPr lang="en-US" altLang="zh-CN" dirty="0" err="1" smtClean="0">
                <a:solidFill>
                  <a:srgbClr val="FFC000"/>
                </a:solidFill>
                <a:effectLst>
                  <a:outerShdw blurRad="38100" dist="38100" dir="2700000" algn="tl">
                    <a:srgbClr val="000000">
                      <a:alpha val="43137"/>
                    </a:srgbClr>
                  </a:outerShdw>
                </a:effectLst>
              </a:rPr>
              <a:t>Yanting</a:t>
            </a:r>
            <a:r>
              <a:rPr lang="en-US" altLang="zh-CN" dirty="0" smtClean="0">
                <a:solidFill>
                  <a:srgbClr val="FFC000"/>
                </a:solidFill>
                <a:effectLst>
                  <a:outerShdw blurRad="38100" dist="38100" dir="2700000" algn="tl">
                    <a:srgbClr val="000000">
                      <a:alpha val="43137"/>
                    </a:srgbClr>
                  </a:outerShdw>
                </a:effectLst>
              </a:rPr>
              <a:t> Wang</a:t>
            </a:r>
            <a:endParaRPr lang="zh-CN" altLang="en-US"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79785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1+#ppt_w/2"/>
                                          </p:val>
                                        </p:tav>
                                        <p:tav tm="100000">
                                          <p:val>
                                            <p:strVal val="#ppt_x"/>
                                          </p:val>
                                        </p:tav>
                                      </p:tavLst>
                                    </p:anim>
                                    <p:anim calcmode="lin" valueType="num">
                                      <p:cBhvr additive="base">
                                        <p:cTn id="1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xit" presetSubtype="0" fill="hold" nodeType="clickEffect">
                                  <p:stCondLst>
                                    <p:cond delay="0"/>
                                  </p:stCondLst>
                                  <p:childTnLst>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15616" y="5157192"/>
            <a:ext cx="7499176" cy="1143000"/>
          </a:xfrm>
        </p:spPr>
        <p:txBody>
          <a:bodyPr>
            <a:noAutofit/>
          </a:bodyPr>
          <a:lstStyle/>
          <a:p>
            <a:pPr algn="ctr"/>
            <a:r>
              <a:rPr lang="en-US" altLang="zh-CN" sz="1600" dirty="0" smtClean="0">
                <a:latin typeface="Arial" pitchFamily="34" charset="0"/>
                <a:cs typeface="Arial" pitchFamily="34" charset="0"/>
                <a:hlinkClick r:id="rId2"/>
              </a:rPr>
              <a:t>Email</a:t>
            </a:r>
            <a:r>
              <a:rPr lang="zh-CN" altLang="en-US" sz="1600" dirty="0" smtClean="0">
                <a:latin typeface="Arial" pitchFamily="34" charset="0"/>
                <a:cs typeface="Arial" pitchFamily="34" charset="0"/>
                <a:hlinkClick r:id="rId2"/>
              </a:rPr>
              <a:t>：</a:t>
            </a:r>
            <a:r>
              <a:rPr lang="en-US" altLang="zh-CN" sz="1600" dirty="0" smtClean="0">
                <a:latin typeface="Arial" pitchFamily="34" charset="0"/>
                <a:cs typeface="Arial" pitchFamily="34" charset="0"/>
                <a:hlinkClick r:id="rId2"/>
              </a:rPr>
              <a:t>huxq@cma.cn</a:t>
            </a:r>
            <a:r>
              <a:rPr lang="en-US" altLang="zh-CN" sz="1600" dirty="0" smtClean="0">
                <a:latin typeface="Arial" pitchFamily="34" charset="0"/>
                <a:cs typeface="Arial" pitchFamily="34" charset="0"/>
              </a:rPr>
              <a:t/>
            </a:r>
            <a:br>
              <a:rPr lang="en-US" altLang="zh-CN" sz="1600" dirty="0" smtClean="0">
                <a:latin typeface="Arial" pitchFamily="34" charset="0"/>
                <a:cs typeface="Arial" pitchFamily="34" charset="0"/>
              </a:rPr>
            </a:br>
            <a:r>
              <a:rPr lang="en-US" altLang="zh-CN" sz="1600" dirty="0" smtClean="0">
                <a:latin typeface="Arial" pitchFamily="34" charset="0"/>
                <a:cs typeface="Arial" pitchFamily="34" charset="0"/>
              </a:rPr>
              <a:t>Tel: 68407463</a:t>
            </a:r>
            <a:br>
              <a:rPr lang="en-US" altLang="zh-CN" sz="1600" dirty="0" smtClean="0">
                <a:latin typeface="Arial" pitchFamily="34" charset="0"/>
                <a:cs typeface="Arial" pitchFamily="34" charset="0"/>
              </a:rPr>
            </a:br>
            <a:r>
              <a:rPr lang="en-US" altLang="zh-CN" sz="1600" dirty="0" smtClean="0">
                <a:latin typeface="Arial" pitchFamily="34" charset="0"/>
                <a:cs typeface="Arial" pitchFamily="34" charset="0"/>
              </a:rPr>
              <a:t>Cell phone: 17710267179</a:t>
            </a:r>
            <a:br>
              <a:rPr lang="en-US" altLang="zh-CN" sz="1600" dirty="0" smtClean="0">
                <a:latin typeface="Arial" pitchFamily="34" charset="0"/>
                <a:cs typeface="Arial" pitchFamily="34" charset="0"/>
              </a:rPr>
            </a:br>
            <a:r>
              <a:rPr lang="en-US" altLang="zh-CN" sz="1600" dirty="0" smtClean="0">
                <a:latin typeface="Arial" pitchFamily="34" charset="0"/>
                <a:cs typeface="Arial" pitchFamily="34" charset="0"/>
              </a:rPr>
              <a:t>National Satellite Meteorological Center, CMA</a:t>
            </a:r>
            <a:endParaRPr lang="zh-CN" altLang="en-US" sz="1600" dirty="0">
              <a:latin typeface="Arial" pitchFamily="34" charset="0"/>
              <a:cs typeface="Arial" pitchFamily="34" charset="0"/>
            </a:endParaRPr>
          </a:p>
        </p:txBody>
      </p:sp>
      <p:sp>
        <p:nvSpPr>
          <p:cNvPr id="3" name="内容占位符 2"/>
          <p:cNvSpPr>
            <a:spLocks noGrp="1"/>
          </p:cNvSpPr>
          <p:nvPr>
            <p:ph idx="1"/>
          </p:nvPr>
        </p:nvSpPr>
        <p:spPr>
          <a:xfrm>
            <a:off x="-1044624" y="260648"/>
            <a:ext cx="8229600" cy="1108720"/>
          </a:xfrm>
        </p:spPr>
        <p:txBody>
          <a:bodyPr>
            <a:normAutofit/>
          </a:bodyPr>
          <a:lstStyle/>
          <a:p>
            <a:pPr marL="0" indent="0" algn="ctr">
              <a:buNone/>
            </a:pPr>
            <a:r>
              <a:rPr lang="en-US" altLang="zh-CN" sz="5400" b="1" dirty="0" smtClean="0"/>
              <a:t>Thanks</a:t>
            </a:r>
            <a:r>
              <a:rPr lang="zh-CN" altLang="en-US" sz="5400" b="1" dirty="0" smtClean="0"/>
              <a:t>！</a:t>
            </a:r>
            <a:endParaRPr lang="zh-CN" altLang="en-US" sz="5400" b="1" dirty="0"/>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3140968"/>
            <a:ext cx="914400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299" y="0"/>
            <a:ext cx="3743325" cy="234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68" y="6104355"/>
            <a:ext cx="1562100" cy="75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61773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7584" y="260648"/>
            <a:ext cx="8112075" cy="873760"/>
          </a:xfrm>
        </p:spPr>
        <p:txBody>
          <a:bodyPr/>
          <a:lstStyle/>
          <a:p>
            <a:pPr algn="l"/>
            <a:r>
              <a:rPr lang="en-US" altLang="zh-CN" sz="3200" b="1" dirty="0" smtClean="0">
                <a:sym typeface="+mn-ea"/>
              </a:rPr>
              <a:t>MERSI-II improvements from MERSI</a:t>
            </a:r>
            <a:endParaRPr lang="zh-CN" altLang="en-US" sz="3200" dirty="0"/>
          </a:p>
        </p:txBody>
      </p:sp>
      <p:sp>
        <p:nvSpPr>
          <p:cNvPr id="3" name="内容占位符 2"/>
          <p:cNvSpPr>
            <a:spLocks noGrp="1"/>
          </p:cNvSpPr>
          <p:nvPr>
            <p:ph idx="1"/>
          </p:nvPr>
        </p:nvSpPr>
        <p:spPr>
          <a:xfrm>
            <a:off x="214630" y="1247140"/>
            <a:ext cx="8929370" cy="5194935"/>
          </a:xfrm>
        </p:spPr>
        <p:txBody>
          <a:bodyPr/>
          <a:lstStyle/>
          <a:p>
            <a:pPr>
              <a:lnSpc>
                <a:spcPct val="110000"/>
              </a:lnSpc>
              <a:spcAft>
                <a:spcPts val="600"/>
              </a:spcAft>
              <a:buFont typeface="Wingdings" pitchFamily="2" charset="2"/>
              <a:buChar char="Ø"/>
            </a:pPr>
            <a:r>
              <a:rPr lang="en-US" altLang="zh-CN" sz="2000" u="sng" dirty="0">
                <a:latin typeface="Arial Unicode MS" pitchFamily="34" charset="-122"/>
                <a:ea typeface="Arial Unicode MS" pitchFamily="34" charset="-122"/>
                <a:cs typeface="Arial Unicode MS" pitchFamily="34" charset="-122"/>
                <a:sym typeface="+mn-ea"/>
              </a:rPr>
              <a:t>More Baffle</a:t>
            </a:r>
            <a:r>
              <a:rPr lang="en-US" altLang="zh-CN" sz="2000" dirty="0">
                <a:latin typeface="Arial Unicode MS" pitchFamily="34" charset="-122"/>
                <a:ea typeface="Arial Unicode MS" pitchFamily="34" charset="-122"/>
                <a:cs typeface="Arial Unicode MS" pitchFamily="34" charset="-122"/>
                <a:sym typeface="+mn-ea"/>
              </a:rPr>
              <a:t> </a:t>
            </a:r>
            <a:r>
              <a:rPr lang="en-US" altLang="zh-CN" sz="2000" dirty="0">
                <a:latin typeface="Arial Unicode MS" pitchFamily="34" charset="-122"/>
                <a:ea typeface="Arial Unicode MS" pitchFamily="34" charset="-122"/>
                <a:cs typeface="Arial Unicode MS" pitchFamily="34" charset="-122"/>
              </a:rPr>
              <a:t>to decrease </a:t>
            </a:r>
            <a:r>
              <a:rPr lang="en-US" altLang="zh-CN" sz="2000" dirty="0" err="1">
                <a:latin typeface="Arial Unicode MS" pitchFamily="34" charset="-122"/>
                <a:ea typeface="Arial Unicode MS" pitchFamily="34" charset="-122"/>
                <a:cs typeface="Arial Unicode MS" pitchFamily="34" charset="-122"/>
              </a:rPr>
              <a:t>straylight</a:t>
            </a:r>
            <a:r>
              <a:rPr lang="en-US" altLang="zh-CN" sz="2000" dirty="0">
                <a:latin typeface="Arial Unicode MS" pitchFamily="34" charset="-122"/>
                <a:ea typeface="Arial Unicode MS" pitchFamily="34" charset="-122"/>
                <a:cs typeface="Arial Unicode MS" pitchFamily="34" charset="-122"/>
              </a:rPr>
              <a:t> contamination: </a:t>
            </a:r>
            <a:r>
              <a:rPr lang="zh-CN" altLang="en-US" sz="2000" dirty="0">
                <a:latin typeface="Arial Unicode MS" pitchFamily="34" charset="-122"/>
                <a:ea typeface="Arial Unicode MS" pitchFamily="34" charset="-122"/>
                <a:cs typeface="Arial Unicode MS" pitchFamily="34" charset="-122"/>
                <a:sym typeface="+mn-ea"/>
              </a:rPr>
              <a:t>ha</a:t>
            </a:r>
            <a:r>
              <a:rPr lang="en-US" altLang="zh-CN" sz="2000" dirty="0" err="1">
                <a:latin typeface="Arial Unicode MS" pitchFamily="34" charset="-122"/>
                <a:ea typeface="Arial Unicode MS" pitchFamily="34" charset="-122"/>
                <a:cs typeface="Arial Unicode MS" pitchFamily="34" charset="-122"/>
                <a:sym typeface="+mn-ea"/>
              </a:rPr>
              <a:t>ve</a:t>
            </a:r>
            <a:r>
              <a:rPr lang="zh-CN" altLang="en-US" sz="2000" dirty="0">
                <a:latin typeface="Arial Unicode MS" pitchFamily="34" charset="-122"/>
                <a:ea typeface="Arial Unicode MS" pitchFamily="34" charset="-122"/>
                <a:cs typeface="Arial Unicode MS" pitchFamily="34" charset="-122"/>
                <a:sym typeface="+mn-ea"/>
              </a:rPr>
              <a:t> been installed on the head of the instrument to further prevent contamination from solar illumination. </a:t>
            </a:r>
            <a:endParaRPr lang="en-US" altLang="zh-CN" sz="2000" dirty="0">
              <a:latin typeface="Arial Unicode MS" pitchFamily="34" charset="-122"/>
              <a:ea typeface="Arial Unicode MS" pitchFamily="34" charset="-122"/>
              <a:cs typeface="Arial Unicode MS" pitchFamily="34" charset="-122"/>
            </a:endParaRPr>
          </a:p>
          <a:p>
            <a:pPr>
              <a:lnSpc>
                <a:spcPct val="110000"/>
              </a:lnSpc>
              <a:spcAft>
                <a:spcPts val="600"/>
              </a:spcAft>
              <a:buFont typeface="Wingdings" pitchFamily="2" charset="2"/>
              <a:buChar char="Ø"/>
            </a:pPr>
            <a:r>
              <a:rPr lang="en-US" altLang="zh-CN" sz="2000" u="sng" dirty="0">
                <a:latin typeface="Arial Unicode MS" pitchFamily="34" charset="-122"/>
                <a:ea typeface="Arial Unicode MS" pitchFamily="34" charset="-122"/>
                <a:cs typeface="Arial Unicode MS" pitchFamily="34" charset="-122"/>
                <a:sym typeface="+mn-ea"/>
              </a:rPr>
              <a:t>OBCBB </a:t>
            </a:r>
            <a:r>
              <a:rPr lang="en-US" altLang="zh-CN" sz="2000" dirty="0">
                <a:latin typeface="Arial Unicode MS" pitchFamily="34" charset="-122"/>
                <a:ea typeface="Arial Unicode MS" pitchFamily="34" charset="-122"/>
                <a:cs typeface="Arial Unicode MS" pitchFamily="34" charset="-122"/>
                <a:sym typeface="+mn-ea"/>
              </a:rPr>
              <a:t>structure  improvements to enhance emissivity and temperature uniformity, new capability on warm up and cool down (WUCD)</a:t>
            </a:r>
            <a:endParaRPr lang="en-US" altLang="zh-CN" sz="2000" dirty="0">
              <a:latin typeface="Arial Unicode MS" pitchFamily="34" charset="-122"/>
              <a:ea typeface="Arial Unicode MS" pitchFamily="34" charset="-122"/>
              <a:cs typeface="Arial Unicode MS" pitchFamily="34" charset="-122"/>
            </a:endParaRPr>
          </a:p>
          <a:p>
            <a:pPr>
              <a:lnSpc>
                <a:spcPct val="110000"/>
              </a:lnSpc>
              <a:spcAft>
                <a:spcPts val="600"/>
              </a:spcAft>
              <a:buFont typeface="Wingdings" pitchFamily="2" charset="2"/>
              <a:buChar char="Ø"/>
            </a:pPr>
            <a:r>
              <a:rPr lang="en-US" altLang="zh-CN" sz="2000" dirty="0">
                <a:latin typeface="Arial Unicode MS" pitchFamily="34" charset="-122"/>
                <a:ea typeface="Arial Unicode MS" pitchFamily="34" charset="-122"/>
                <a:cs typeface="Arial Unicode MS" pitchFamily="34" charset="-122"/>
              </a:rPr>
              <a:t>New capability for </a:t>
            </a:r>
            <a:r>
              <a:rPr lang="en-US" altLang="zh-CN" sz="2000" u="sng" dirty="0">
                <a:latin typeface="Arial Unicode MS" pitchFamily="34" charset="-122"/>
                <a:ea typeface="Arial Unicode MS" pitchFamily="34" charset="-122"/>
                <a:cs typeface="Arial Unicode MS" pitchFamily="34" charset="-122"/>
                <a:sym typeface="+mn-ea"/>
              </a:rPr>
              <a:t>Moon Observation Maneuver</a:t>
            </a:r>
            <a:r>
              <a:rPr lang="en-US" altLang="zh-CN" sz="2000" dirty="0">
                <a:latin typeface="Arial Unicode MS" pitchFamily="34" charset="-122"/>
                <a:ea typeface="Arial Unicode MS" pitchFamily="34" charset="-122"/>
                <a:cs typeface="Arial Unicode MS" pitchFamily="34" charset="-122"/>
                <a:sym typeface="+mn-ea"/>
              </a:rPr>
              <a:t>: </a:t>
            </a:r>
            <a:r>
              <a:rPr lang="en-US" altLang="zh-CN" sz="2000" dirty="0">
                <a:latin typeface="Arial Unicode MS" pitchFamily="34" charset="-122"/>
                <a:ea typeface="Arial Unicode MS" pitchFamily="34" charset="-122"/>
                <a:cs typeface="Arial Unicode MS" pitchFamily="34" charset="-122"/>
              </a:rPr>
              <a:t>By changing the scan timing sequence, MERSI II has a moon observation mode, which can achieve the initiative moon observation and calibration ability. </a:t>
            </a:r>
          </a:p>
          <a:p>
            <a:pPr>
              <a:lnSpc>
                <a:spcPct val="110000"/>
              </a:lnSpc>
              <a:spcAft>
                <a:spcPts val="600"/>
              </a:spcAft>
              <a:buFont typeface="Wingdings" pitchFamily="2" charset="2"/>
              <a:buChar char="Ø"/>
            </a:pPr>
            <a:r>
              <a:rPr lang="en-US" altLang="zh-CN" sz="2000" u="sng" dirty="0">
                <a:latin typeface="Arial Unicode MS" pitchFamily="34" charset="-122"/>
                <a:ea typeface="Arial Unicode MS" pitchFamily="34" charset="-122"/>
                <a:cs typeface="Arial Unicode MS" pitchFamily="34" charset="-122"/>
                <a:sym typeface="+mn-ea"/>
              </a:rPr>
              <a:t>RSB VOC</a:t>
            </a:r>
            <a:r>
              <a:rPr lang="en-US" altLang="zh-CN" sz="2000" dirty="0">
                <a:latin typeface="Arial Unicode MS" pitchFamily="34" charset="-122"/>
                <a:ea typeface="Arial Unicode MS" pitchFamily="34" charset="-122"/>
                <a:cs typeface="Arial Unicode MS" pitchFamily="34" charset="-122"/>
                <a:sym typeface="+mn-ea"/>
              </a:rPr>
              <a:t> improvements to reduce </a:t>
            </a:r>
            <a:r>
              <a:rPr lang="en-US" altLang="zh-CN" sz="2000" dirty="0" smtClean="0">
                <a:latin typeface="Arial Unicode MS" pitchFamily="34" charset="-122"/>
                <a:ea typeface="Arial Unicode MS" pitchFamily="34" charset="-122"/>
                <a:cs typeface="Arial Unicode MS" pitchFamily="34" charset="-122"/>
                <a:sym typeface="+mn-ea"/>
              </a:rPr>
              <a:t>self-</a:t>
            </a:r>
            <a:r>
              <a:rPr lang="en-US" altLang="zh-CN" sz="2000" dirty="0" err="1" smtClean="0">
                <a:latin typeface="Arial Unicode MS" pitchFamily="34" charset="-122"/>
                <a:ea typeface="Arial Unicode MS" pitchFamily="34" charset="-122"/>
                <a:cs typeface="Arial Unicode MS" pitchFamily="34" charset="-122"/>
                <a:sym typeface="+mn-ea"/>
              </a:rPr>
              <a:t>degaradation</a:t>
            </a:r>
            <a:r>
              <a:rPr lang="en-US" altLang="zh-CN" sz="2000" dirty="0" smtClean="0">
                <a:latin typeface="Arial Unicode MS" pitchFamily="34" charset="-122"/>
                <a:ea typeface="Arial Unicode MS" pitchFamily="34" charset="-122"/>
                <a:cs typeface="Arial Unicode MS" pitchFamily="34" charset="-122"/>
                <a:sym typeface="+mn-ea"/>
              </a:rPr>
              <a:t>: </a:t>
            </a:r>
            <a:r>
              <a:rPr lang="en-US" altLang="zh-CN" sz="2000" dirty="0" smtClean="0">
                <a:latin typeface="Arial Unicode MS" pitchFamily="34" charset="-122"/>
                <a:ea typeface="Arial Unicode MS" pitchFamily="34" charset="-122"/>
                <a:cs typeface="Arial Unicode MS" pitchFamily="34" charset="-122"/>
              </a:rPr>
              <a:t>To </a:t>
            </a:r>
            <a:r>
              <a:rPr lang="en-US" altLang="zh-CN" sz="2000" dirty="0">
                <a:latin typeface="Arial Unicode MS" pitchFamily="34" charset="-122"/>
                <a:ea typeface="Arial Unicode MS" pitchFamily="34" charset="-122"/>
                <a:cs typeface="Arial Unicode MS" pitchFamily="34" charset="-122"/>
              </a:rPr>
              <a:t>minimize SIS degradation and its associated effects due to solar exposure, a shutter door is mounted on the solar incident light cone and is kept closed except during solar calibration events. The spectra of the standard trap detectors are also adjusted to better cha</a:t>
            </a:r>
            <a:r>
              <a:rPr lang="zh-CN" altLang="en-US" sz="2000" dirty="0">
                <a:latin typeface="Arial Unicode MS" pitchFamily="34" charset="-122"/>
                <a:ea typeface="Arial Unicode MS" pitchFamily="34" charset="-122"/>
                <a:cs typeface="Arial Unicode MS" pitchFamily="34" charset="-122"/>
              </a:rPr>
              <a:t>racterize changes in MERIS RSBs. </a:t>
            </a:r>
          </a:p>
        </p:txBody>
      </p:sp>
    </p:spTree>
    <p:extLst>
      <p:ext uri="{BB962C8B-B14F-4D97-AF65-F5344CB8AC3E}">
        <p14:creationId xmlns:p14="http://schemas.microsoft.com/office/powerpoint/2010/main" val="329946008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D:\文献2013年\任务20 FY3C 月亮定标\月亮定标扫描结构示意图-冷空与对地.jpg"/>
          <p:cNvPicPr/>
          <p:nvPr/>
        </p:nvPicPr>
        <p:blipFill>
          <a:blip r:embed="rId4">
            <a:extLst>
              <a:ext uri="{28A0092B-C50C-407E-A947-70E740481C1C}">
                <a14:useLocalDpi xmlns:a14="http://schemas.microsoft.com/office/drawing/2010/main" val="0"/>
              </a:ext>
            </a:extLst>
          </a:blip>
          <a:srcRect/>
          <a:stretch>
            <a:fillRect/>
          </a:stretch>
        </p:blipFill>
        <p:spPr bwMode="auto">
          <a:xfrm>
            <a:off x="199925" y="1632196"/>
            <a:ext cx="2070259" cy="1416844"/>
          </a:xfrm>
          <a:prstGeom prst="rect">
            <a:avLst/>
          </a:prstGeom>
          <a:noFill/>
          <a:ln>
            <a:noFill/>
          </a:ln>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8084" y="1457011"/>
            <a:ext cx="2025559" cy="1598322"/>
          </a:xfrm>
          <a:prstGeom prst="rect">
            <a:avLst/>
          </a:prstGeom>
        </p:spPr>
      </p:pic>
      <p:grpSp>
        <p:nvGrpSpPr>
          <p:cNvPr id="6" name="组合 5"/>
          <p:cNvGrpSpPr/>
          <p:nvPr/>
        </p:nvGrpSpPr>
        <p:grpSpPr>
          <a:xfrm rot="10800000">
            <a:off x="2369641" y="1364703"/>
            <a:ext cx="3615676" cy="877274"/>
            <a:chOff x="-469901" y="1472435"/>
            <a:chExt cx="10504804" cy="2548787"/>
          </a:xfrm>
        </p:grpSpPr>
        <p:pic>
          <p:nvPicPr>
            <p:cNvPr id="7" name="图片 6" descr="Moon_20131023_0530-Band4"/>
            <p:cNvPicPr/>
            <p:nvPr/>
          </p:nvPicPr>
          <p:blipFill rotWithShape="1">
            <a:blip r:embed="rId6" cstate="print">
              <a:extLst>
                <a:ext uri="{28A0092B-C50C-407E-A947-70E740481C1C}">
                  <a14:useLocalDpi xmlns:a14="http://schemas.microsoft.com/office/drawing/2010/main" val="0"/>
                </a:ext>
              </a:extLst>
            </a:blip>
            <a:srcRect l="44103" r="43130"/>
            <a:stretch>
              <a:fillRect/>
            </a:stretch>
          </p:blipFill>
          <p:spPr bwMode="auto">
            <a:xfrm>
              <a:off x="3197932" y="2409047"/>
              <a:ext cx="3652218" cy="1612175"/>
            </a:xfrm>
            <a:prstGeom prst="rect">
              <a:avLst/>
            </a:prstGeom>
            <a:noFill/>
          </p:spPr>
        </p:pic>
        <p:pic>
          <p:nvPicPr>
            <p:cNvPr id="8" name="图片 7" descr="Moon_20131023_0530-Band4"/>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9901" y="1581171"/>
              <a:ext cx="10504804" cy="592002"/>
            </a:xfrm>
            <a:prstGeom prst="rect">
              <a:avLst/>
            </a:prstGeom>
            <a:noFill/>
          </p:spPr>
        </p:pic>
        <p:sp>
          <p:nvSpPr>
            <p:cNvPr id="9" name="矩形 8"/>
            <p:cNvSpPr/>
            <p:nvPr/>
          </p:nvSpPr>
          <p:spPr>
            <a:xfrm>
              <a:off x="4193538" y="1472435"/>
              <a:ext cx="1305241" cy="821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0" name="直接连接符 9"/>
            <p:cNvCxnSpPr/>
            <p:nvPr/>
          </p:nvCxnSpPr>
          <p:spPr>
            <a:xfrm flipH="1">
              <a:off x="3197932" y="2173173"/>
              <a:ext cx="995607" cy="38025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5516621" y="2173173"/>
              <a:ext cx="1109829" cy="380252"/>
            </a:xfrm>
            <a:prstGeom prst="line">
              <a:avLst/>
            </a:prstGeom>
            <a:ln w="28575"/>
          </p:spPr>
          <p:style>
            <a:lnRef idx="1">
              <a:schemeClr val="accent1"/>
            </a:lnRef>
            <a:fillRef idx="0">
              <a:schemeClr val="accent1"/>
            </a:fillRef>
            <a:effectRef idx="0">
              <a:schemeClr val="accent1"/>
            </a:effectRef>
            <a:fontRef idx="minor">
              <a:schemeClr val="tx1"/>
            </a:fontRef>
          </p:style>
        </p:cxnSp>
      </p:grpSp>
      <p:grpSp>
        <p:nvGrpSpPr>
          <p:cNvPr id="29" name="组合 28"/>
          <p:cNvGrpSpPr/>
          <p:nvPr/>
        </p:nvGrpSpPr>
        <p:grpSpPr>
          <a:xfrm>
            <a:off x="3849260" y="2477111"/>
            <a:ext cx="2938575" cy="1364988"/>
            <a:chOff x="3733798" y="4422243"/>
            <a:chExt cx="4589905" cy="2132042"/>
          </a:xfrm>
        </p:grpSpPr>
        <p:pic>
          <p:nvPicPr>
            <p:cNvPr id="12" name="图片 4" descr="file3"/>
            <p:cNvPicPr>
              <a:picLocks noChangeAspect="1"/>
            </p:cNvPicPr>
            <p:nvPr/>
          </p:nvPicPr>
          <p:blipFill>
            <a:blip r:embed="rId8"/>
            <a:stretch>
              <a:fillRect/>
            </a:stretch>
          </p:blipFill>
          <p:spPr>
            <a:xfrm rot="5400000">
              <a:off x="6795873" y="5237754"/>
              <a:ext cx="490005" cy="490005"/>
            </a:xfrm>
            <a:prstGeom prst="rect">
              <a:avLst/>
            </a:prstGeom>
            <a:noFill/>
            <a:ln w="28575" cap="flat" cmpd="sng">
              <a:solidFill>
                <a:srgbClr val="FF0000"/>
              </a:solidFill>
              <a:prstDash val="solid"/>
              <a:round/>
              <a:headEnd type="none" w="med" len="med"/>
              <a:tailEnd type="none" w="med" len="med"/>
            </a:ln>
          </p:spPr>
        </p:pic>
        <p:pic>
          <p:nvPicPr>
            <p:cNvPr id="13" name="图片 5" descr="FY3D_MERSI_GBAL_L1_20171229_0605_1000M_MS.HDF"/>
            <p:cNvPicPr>
              <a:picLocks noChangeAspect="1"/>
            </p:cNvPicPr>
            <p:nvPr/>
          </p:nvPicPr>
          <p:blipFill>
            <a:blip r:embed="rId9"/>
            <a:stretch>
              <a:fillRect/>
            </a:stretch>
          </p:blipFill>
          <p:spPr>
            <a:xfrm rot="5400000">
              <a:off x="3708644" y="4447397"/>
              <a:ext cx="2132042" cy="2081734"/>
            </a:xfrm>
            <a:prstGeom prst="rect">
              <a:avLst/>
            </a:prstGeom>
            <a:noFill/>
            <a:ln w="9525">
              <a:noFill/>
            </a:ln>
          </p:spPr>
        </p:pic>
        <p:pic>
          <p:nvPicPr>
            <p:cNvPr id="14" name="图片 8" descr="file"/>
            <p:cNvPicPr>
              <a:picLocks noChangeAspect="1"/>
            </p:cNvPicPr>
            <p:nvPr/>
          </p:nvPicPr>
          <p:blipFill>
            <a:blip r:embed="rId10"/>
            <a:srcRect l="-1173" t="44720" r="-9508" b="-21103"/>
            <a:stretch>
              <a:fillRect/>
            </a:stretch>
          </p:blipFill>
          <p:spPr>
            <a:xfrm rot="5400000">
              <a:off x="6559927" y="4597063"/>
              <a:ext cx="340005" cy="3187547"/>
            </a:xfrm>
            <a:prstGeom prst="rect">
              <a:avLst/>
            </a:prstGeom>
            <a:noFill/>
            <a:ln w="9525">
              <a:noFill/>
            </a:ln>
          </p:spPr>
        </p:pic>
        <p:sp>
          <p:nvSpPr>
            <p:cNvPr id="15" name="矩形 14"/>
            <p:cNvSpPr/>
            <p:nvPr/>
          </p:nvSpPr>
          <p:spPr>
            <a:xfrm>
              <a:off x="4005943" y="5366657"/>
              <a:ext cx="768722" cy="2322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17" name="直接连接符 16"/>
            <p:cNvCxnSpPr/>
            <p:nvPr/>
          </p:nvCxnSpPr>
          <p:spPr>
            <a:xfrm>
              <a:off x="4774665" y="5366658"/>
              <a:ext cx="1228069" cy="65417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4774665" y="5598859"/>
              <a:ext cx="1228069" cy="6917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3" name="图片 1" descr="Fileter-ABS-Ratio(MvsG)-txt-b15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14384" y="4845689"/>
            <a:ext cx="2617000" cy="19651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对象 24"/>
          <p:cNvGraphicFramePr>
            <a:graphicFrameLocks noChangeAspect="1"/>
          </p:cNvGraphicFramePr>
          <p:nvPr>
            <p:extLst>
              <p:ext uri="{D42A27DB-BD31-4B8C-83A1-F6EECF244321}">
                <p14:modId xmlns:p14="http://schemas.microsoft.com/office/powerpoint/2010/main" val="1286944837"/>
              </p:ext>
            </p:extLst>
          </p:nvPr>
        </p:nvGraphicFramePr>
        <p:xfrm>
          <a:off x="1002945" y="5258873"/>
          <a:ext cx="2114809" cy="569372"/>
        </p:xfrm>
        <a:graphic>
          <a:graphicData uri="http://schemas.openxmlformats.org/presentationml/2006/ole">
            <mc:AlternateContent xmlns:mc="http://schemas.openxmlformats.org/markup-compatibility/2006">
              <mc:Choice xmlns:v="urn:schemas-microsoft-com:vml" Requires="v">
                <p:oleObj spid="_x0000_s1164" name="Equation" r:id="rId12" imgW="1981200" imgH="533400" progId="Equation.DSMT4">
                  <p:embed/>
                </p:oleObj>
              </mc:Choice>
              <mc:Fallback>
                <p:oleObj name="Equation" r:id="rId12" imgW="1981200" imgH="5334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2945" y="5258873"/>
                        <a:ext cx="2114809" cy="569372"/>
                      </a:xfrm>
                      <a:prstGeom prst="rect">
                        <a:avLst/>
                      </a:prstGeom>
                      <a:noFill/>
                    </p:spPr>
                  </p:pic>
                </p:oleObj>
              </mc:Fallback>
            </mc:AlternateContent>
          </a:graphicData>
        </a:graphic>
      </p:graphicFrame>
      <p:graphicFrame>
        <p:nvGraphicFramePr>
          <p:cNvPr id="27" name="对象 26"/>
          <p:cNvGraphicFramePr>
            <a:graphicFrameLocks noChangeAspect="1"/>
          </p:cNvGraphicFramePr>
          <p:nvPr>
            <p:extLst>
              <p:ext uri="{D42A27DB-BD31-4B8C-83A1-F6EECF244321}">
                <p14:modId xmlns:p14="http://schemas.microsoft.com/office/powerpoint/2010/main" val="3043026093"/>
              </p:ext>
            </p:extLst>
          </p:nvPr>
        </p:nvGraphicFramePr>
        <p:xfrm>
          <a:off x="1023852" y="6381328"/>
          <a:ext cx="955675" cy="260350"/>
        </p:xfrm>
        <a:graphic>
          <a:graphicData uri="http://schemas.openxmlformats.org/presentationml/2006/ole">
            <mc:AlternateContent xmlns:mc="http://schemas.openxmlformats.org/markup-compatibility/2006">
              <mc:Choice xmlns:v="urn:schemas-microsoft-com:vml" Requires="v">
                <p:oleObj spid="_x0000_s1165" name="Equation" r:id="rId14" imgW="939165" imgH="254000" progId="Equation.DSMT4">
                  <p:embed/>
                </p:oleObj>
              </mc:Choice>
              <mc:Fallback>
                <p:oleObj name="Equation" r:id="rId14" imgW="939165" imgH="2540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3852" y="6381328"/>
                        <a:ext cx="955675" cy="260350"/>
                      </a:xfrm>
                      <a:prstGeom prst="rect">
                        <a:avLst/>
                      </a:prstGeom>
                      <a:noFill/>
                    </p:spPr>
                  </p:pic>
                </p:oleObj>
              </mc:Fallback>
            </mc:AlternateContent>
          </a:graphicData>
        </a:graphic>
      </p:graphicFrame>
      <p:sp>
        <p:nvSpPr>
          <p:cNvPr id="31" name="右箭头 30"/>
          <p:cNvSpPr/>
          <p:nvPr/>
        </p:nvSpPr>
        <p:spPr>
          <a:xfrm>
            <a:off x="2270184" y="1505721"/>
            <a:ext cx="847570" cy="3612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右箭头 31"/>
          <p:cNvSpPr/>
          <p:nvPr/>
        </p:nvSpPr>
        <p:spPr>
          <a:xfrm flipH="1">
            <a:off x="6578084" y="2867757"/>
            <a:ext cx="847570" cy="36129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sz="1350"/>
          </a:p>
        </p:txBody>
      </p:sp>
      <p:sp>
        <p:nvSpPr>
          <p:cNvPr id="34" name="矩形 33"/>
          <p:cNvSpPr/>
          <p:nvPr/>
        </p:nvSpPr>
        <p:spPr>
          <a:xfrm>
            <a:off x="158457" y="1195276"/>
            <a:ext cx="8742629" cy="2734871"/>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cxnSp>
        <p:nvCxnSpPr>
          <p:cNvPr id="41" name="直接连接符 40"/>
          <p:cNvCxnSpPr/>
          <p:nvPr/>
        </p:nvCxnSpPr>
        <p:spPr>
          <a:xfrm>
            <a:off x="6319367" y="1195276"/>
            <a:ext cx="0" cy="1225889"/>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2922129" y="2405312"/>
            <a:ext cx="8373" cy="152091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2921920" y="2398781"/>
            <a:ext cx="3358721" cy="1306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839426" y="3379539"/>
            <a:ext cx="1295400" cy="368300"/>
          </a:xfrm>
          <a:prstGeom prst="rect">
            <a:avLst/>
          </a:prstGeom>
          <a:noFill/>
        </p:spPr>
        <p:txBody>
          <a:bodyPr wrap="none" rtlCol="0">
            <a:spAutoFit/>
          </a:bodyPr>
          <a:lstStyle/>
          <a:p>
            <a:r>
              <a:rPr lang="en-US" altLang="zh-CN" b="1" dirty="0" err="1" smtClean="0"/>
              <a:t>Unschedule</a:t>
            </a:r>
            <a:endParaRPr lang="zh-CN" altLang="en-US" sz="1350" b="1" dirty="0"/>
          </a:p>
        </p:txBody>
      </p:sp>
      <p:sp>
        <p:nvSpPr>
          <p:cNvPr id="49" name="文本框 48"/>
          <p:cNvSpPr txBox="1"/>
          <p:nvPr/>
        </p:nvSpPr>
        <p:spPr>
          <a:xfrm>
            <a:off x="7631384" y="3379539"/>
            <a:ext cx="1040130" cy="368300"/>
          </a:xfrm>
          <a:prstGeom prst="rect">
            <a:avLst/>
          </a:prstGeom>
          <a:noFill/>
        </p:spPr>
        <p:txBody>
          <a:bodyPr wrap="none" rtlCol="0">
            <a:spAutoFit/>
          </a:bodyPr>
          <a:lstStyle/>
          <a:p>
            <a:r>
              <a:rPr lang="en-US" altLang="zh-CN" b="1" dirty="0" smtClean="0"/>
              <a:t>Schedule</a:t>
            </a:r>
            <a:endParaRPr lang="zh-CN" altLang="en-US" sz="1350" b="1" dirty="0"/>
          </a:p>
        </p:txBody>
      </p:sp>
      <p:sp>
        <p:nvSpPr>
          <p:cNvPr id="56" name="文本框 55"/>
          <p:cNvSpPr txBox="1"/>
          <p:nvPr/>
        </p:nvSpPr>
        <p:spPr>
          <a:xfrm>
            <a:off x="112102" y="4849304"/>
            <a:ext cx="2165985" cy="368300"/>
          </a:xfrm>
          <a:prstGeom prst="rect">
            <a:avLst/>
          </a:prstGeom>
          <a:noFill/>
        </p:spPr>
        <p:txBody>
          <a:bodyPr wrap="none" rtlCol="0">
            <a:spAutoFit/>
          </a:bodyPr>
          <a:lstStyle/>
          <a:p>
            <a:r>
              <a:rPr lang="en-US" altLang="zh-CN" b="1" dirty="0" smtClean="0"/>
              <a:t>Absolute Calibration </a:t>
            </a:r>
            <a:endParaRPr lang="zh-CN" altLang="en-US" sz="1350" b="1" dirty="0"/>
          </a:p>
        </p:txBody>
      </p:sp>
      <p:sp>
        <p:nvSpPr>
          <p:cNvPr id="57" name="文本框 56"/>
          <p:cNvSpPr txBox="1"/>
          <p:nvPr/>
        </p:nvSpPr>
        <p:spPr>
          <a:xfrm>
            <a:off x="101307" y="5911166"/>
            <a:ext cx="2800767" cy="369332"/>
          </a:xfrm>
          <a:prstGeom prst="rect">
            <a:avLst/>
          </a:prstGeom>
          <a:noFill/>
        </p:spPr>
        <p:txBody>
          <a:bodyPr wrap="none" rtlCol="0">
            <a:spAutoFit/>
          </a:bodyPr>
          <a:lstStyle/>
          <a:p>
            <a:r>
              <a:rPr lang="en-US" altLang="zh-CN" b="1" dirty="0" smtClean="0"/>
              <a:t>Degradation monitoring</a:t>
            </a:r>
          </a:p>
        </p:txBody>
      </p:sp>
      <p:sp>
        <p:nvSpPr>
          <p:cNvPr id="2" name="标题 1"/>
          <p:cNvSpPr>
            <a:spLocks noGrp="1"/>
          </p:cNvSpPr>
          <p:nvPr>
            <p:ph type="title"/>
          </p:nvPr>
        </p:nvSpPr>
        <p:spPr/>
        <p:txBody>
          <a:bodyPr/>
          <a:lstStyle/>
          <a:p>
            <a:r>
              <a:rPr lang="en-US" altLang="zh-CN" sz="4000" b="1" dirty="0" smtClean="0">
                <a:sym typeface="+mn-ea"/>
              </a:rPr>
              <a:t>Moon view and calibration</a:t>
            </a:r>
            <a:endParaRPr lang="en-US" altLang="zh-CN" sz="4000" b="1" dirty="0"/>
          </a:p>
        </p:txBody>
      </p:sp>
      <p:sp>
        <p:nvSpPr>
          <p:cNvPr id="3" name="文本框 2"/>
          <p:cNvSpPr txBox="1"/>
          <p:nvPr/>
        </p:nvSpPr>
        <p:spPr>
          <a:xfrm>
            <a:off x="101307" y="4111239"/>
            <a:ext cx="2204720" cy="368300"/>
          </a:xfrm>
          <a:prstGeom prst="rect">
            <a:avLst/>
          </a:prstGeom>
          <a:noFill/>
        </p:spPr>
        <p:txBody>
          <a:bodyPr wrap="none" rtlCol="0">
            <a:spAutoFit/>
          </a:bodyPr>
          <a:lstStyle/>
          <a:p>
            <a:r>
              <a:rPr lang="en-US" altLang="zh-CN" b="1" dirty="0" smtClean="0"/>
              <a:t>Interband Calibration</a:t>
            </a:r>
            <a:endParaRPr lang="zh-CN" altLang="en-US" sz="1350" b="1" dirty="0"/>
          </a:p>
        </p:txBody>
      </p:sp>
      <p:graphicFrame>
        <p:nvGraphicFramePr>
          <p:cNvPr id="16" name="对象 -2147482592"/>
          <p:cNvGraphicFramePr>
            <a:graphicFrameLocks noChangeAspect="1"/>
          </p:cNvGraphicFramePr>
          <p:nvPr>
            <p:extLst>
              <p:ext uri="{D42A27DB-BD31-4B8C-83A1-F6EECF244321}">
                <p14:modId xmlns:p14="http://schemas.microsoft.com/office/powerpoint/2010/main" val="1619123022"/>
              </p:ext>
            </p:extLst>
          </p:nvPr>
        </p:nvGraphicFramePr>
        <p:xfrm>
          <a:off x="2532353" y="4111239"/>
          <a:ext cx="4137854" cy="657337"/>
        </p:xfrm>
        <a:graphic>
          <a:graphicData uri="http://schemas.openxmlformats.org/presentationml/2006/ole">
            <mc:AlternateContent xmlns:mc="http://schemas.openxmlformats.org/markup-compatibility/2006">
              <mc:Choice xmlns:v="urn:schemas-microsoft-com:vml" Requires="v">
                <p:oleObj spid="_x0000_s1166" r:id="rId16" imgW="4216400" imgH="660400" progId="Equation.DSMT4">
                  <p:embed/>
                </p:oleObj>
              </mc:Choice>
              <mc:Fallback>
                <p:oleObj r:id="rId16" imgW="4216400" imgH="660400" progId="Equation.DSMT4">
                  <p:embed/>
                  <p:pic>
                    <p:nvPicPr>
                      <p:cNvPr id="0" name=""/>
                      <p:cNvPicPr/>
                      <p:nvPr/>
                    </p:nvPicPr>
                    <p:blipFill>
                      <a:blip r:embed="rId17"/>
                      <a:stretch>
                        <a:fillRect/>
                      </a:stretch>
                    </p:blipFill>
                    <p:spPr>
                      <a:xfrm>
                        <a:off x="2532353" y="4111239"/>
                        <a:ext cx="4137854" cy="657337"/>
                      </a:xfrm>
                      <a:prstGeom prst="rect">
                        <a:avLst/>
                      </a:prstGeom>
                      <a:noFill/>
                      <a:ln w="38100">
                        <a:noFill/>
                        <a:miter/>
                      </a:ln>
                    </p:spPr>
                  </p:pic>
                </p:oleObj>
              </mc:Fallback>
            </mc:AlternateContent>
          </a:graphicData>
        </a:graphic>
      </p:graphicFrame>
    </p:spTree>
    <p:extLst>
      <p:ext uri="{BB962C8B-B14F-4D97-AF65-F5344CB8AC3E}">
        <p14:creationId xmlns:p14="http://schemas.microsoft.com/office/powerpoint/2010/main" val="348197182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68AA7D50-B52A-49DD-BE9F-78663E719E27}" type="datetime1">
              <a:rPr lang="zh-CN" altLang="en-US" smtClean="0">
                <a:solidFill>
                  <a:prstClr val="black">
                    <a:tint val="75000"/>
                  </a:prstClr>
                </a:solidFill>
              </a:rPr>
              <a:pPr/>
              <a:t>2019/6/26</a:t>
            </a:fld>
            <a:endParaRPr lang="zh-CN" altLang="en-US" dirty="0">
              <a:solidFill>
                <a:prstClr val="black">
                  <a:tint val="75000"/>
                </a:prstClr>
              </a:solidFill>
            </a:endParaRPr>
          </a:p>
        </p:txBody>
      </p:sp>
      <p:sp>
        <p:nvSpPr>
          <p:cNvPr id="5" name="灯片编号占位符 4"/>
          <p:cNvSpPr>
            <a:spLocks noGrp="1"/>
          </p:cNvSpPr>
          <p:nvPr>
            <p:ph type="sldNum" sz="quarter" idx="12"/>
          </p:nvPr>
        </p:nvSpPr>
        <p:spPr/>
        <p:txBody>
          <a:bodyPr/>
          <a:lstStyle/>
          <a:p>
            <a:fld id="{97D24EFA-B49B-4FD7-819D-E4EC53762E7A}" type="slidenum">
              <a:rPr lang="zh-CN" altLang="en-US" smtClean="0">
                <a:solidFill>
                  <a:prstClr val="black">
                    <a:tint val="75000"/>
                  </a:prstClr>
                </a:solidFill>
              </a:rPr>
              <a:pPr/>
              <a:t>8</a:t>
            </a:fld>
            <a:endParaRPr lang="zh-CN" altLang="en-US">
              <a:solidFill>
                <a:prstClr val="black">
                  <a:tint val="75000"/>
                </a:prst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889448"/>
            <a:ext cx="4768354"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813754"/>
            <a:ext cx="3623891" cy="204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Group 39"/>
          <p:cNvGraphicFramePr>
            <a:graphicFrameLocks noGrp="1"/>
          </p:cNvGraphicFramePr>
          <p:nvPr>
            <p:extLst>
              <p:ext uri="{D42A27DB-BD31-4B8C-83A1-F6EECF244321}">
                <p14:modId xmlns:p14="http://schemas.microsoft.com/office/powerpoint/2010/main" val="265882713"/>
              </p:ext>
            </p:extLst>
          </p:nvPr>
        </p:nvGraphicFramePr>
        <p:xfrm>
          <a:off x="107504" y="1468760"/>
          <a:ext cx="4930775" cy="1600200"/>
        </p:xfrm>
        <a:graphic>
          <a:graphicData uri="http://schemas.openxmlformats.org/drawingml/2006/table">
            <a:tbl>
              <a:tblPr/>
              <a:tblGrid>
                <a:gridCol w="857256"/>
                <a:gridCol w="1601159"/>
                <a:gridCol w="1049906"/>
                <a:gridCol w="812831"/>
                <a:gridCol w="609623"/>
              </a:tblGrid>
              <a:tr h="321858">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Band</a:t>
                      </a:r>
                      <a:r>
                        <a:rPr kumimoji="0" lang="zh-CN" altLang="en-US"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 </a:t>
                      </a: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Spectral range</a:t>
                      </a:r>
                      <a:endParaRPr kumimoji="0" lang="zh-CN" altLang="en-US"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(cm-1)</a:t>
                      </a:r>
                      <a:endParaRPr kumimoji="0" lang="zh-CN"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Resolution</a:t>
                      </a:r>
                      <a:endParaRPr kumimoji="0" lang="zh-CN" altLang="en-US"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(cm-1)</a:t>
                      </a:r>
                      <a:endParaRPr kumimoji="0" lang="zh-CN"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NE</a:t>
                      </a: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sym typeface="Symbol" pitchFamily="18" charset="2"/>
                        </a:rPr>
                        <a:t></a:t>
                      </a: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T</a:t>
                      </a:r>
                    </a:p>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@250K</a:t>
                      </a:r>
                      <a:endParaRPr kumimoji="0" lang="zh-CN" altLang="zh-CN"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1" i="0" u="none" strike="noStrike" kern="1200" cap="none" normalizeH="0" baseline="0" dirty="0" err="1" smtClean="0">
                          <a:ln>
                            <a:noFill/>
                          </a:ln>
                          <a:solidFill>
                            <a:schemeClr val="tx1"/>
                          </a:solidFill>
                          <a:effectLst/>
                          <a:latin typeface="Arial Unicode MS" pitchFamily="34" charset="-122"/>
                          <a:ea typeface="Arial Unicode MS" pitchFamily="34" charset="-122"/>
                          <a:cs typeface="Arial Unicode MS" pitchFamily="34" charset="-122"/>
                        </a:rPr>
                        <a:t>chs</a:t>
                      </a:r>
                      <a:endParaRPr kumimoji="0" lang="zh-CN" altLang="en-US" sz="1050" b="1"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r>
              <a:tr h="321342">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err="1" smtClean="0">
                          <a:ln>
                            <a:noFill/>
                          </a:ln>
                          <a:solidFill>
                            <a:schemeClr val="tx1"/>
                          </a:solidFill>
                          <a:effectLst/>
                          <a:latin typeface="Arial Unicode MS" pitchFamily="34" charset="-122"/>
                          <a:ea typeface="Arial Unicode MS" pitchFamily="34" charset="-122"/>
                          <a:cs typeface="Arial Unicode MS" pitchFamily="34" charset="-122"/>
                        </a:rPr>
                        <a:t>Longwave</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650 *– 1136</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p>
                      <a:pPr marL="0" marR="0" lvl="0" indent="0" algn="ctr" defTabSz="914400" rtl="0" eaLnBrk="1" fontAlgn="base" latinLnBrk="0" hangingPunct="1">
                        <a:lnSpc>
                          <a:spcPct val="125000"/>
                        </a:lnSpc>
                        <a:spcBef>
                          <a:spcPct val="0"/>
                        </a:spcBef>
                        <a:spcAft>
                          <a:spcPct val="0"/>
                        </a:spcAft>
                        <a:buClrTx/>
                        <a:buSzTx/>
                        <a:buFontTx/>
                        <a:buNone/>
                        <a:tabLst/>
                      </a:pPr>
                      <a:r>
                        <a:rPr kumimoji="0" lang="zh-CN" altLang="en-US"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15.38 </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sym typeface="Symbol" pitchFamily="18" charset="2"/>
                        </a:rPr>
                        <a:t></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m-8.8 </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sym typeface="Symbol" pitchFamily="18" charset="2"/>
                        </a:rPr>
                        <a:t></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m</a:t>
                      </a:r>
                      <a:r>
                        <a:rPr kumimoji="0" lang="zh-CN" altLang="en-US"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a:t>
                      </a: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0.625</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0.15K</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778</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r>
              <a:tr h="321342">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Midwave1</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rPr>
                        <a:t>1210 – 1750</a:t>
                      </a:r>
                      <a:endParaRPr kumimoji="0" lang="zh-CN" altLang="zh-CN"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endParaRPr>
                    </a:p>
                    <a:p>
                      <a:pPr marL="0" marR="0" lvl="0" indent="0" algn="ctr" defTabSz="914400" rtl="0" eaLnBrk="1" fontAlgn="base" latinLnBrk="0" hangingPunct="1">
                        <a:lnSpc>
                          <a:spcPct val="125000"/>
                        </a:lnSpc>
                        <a:spcBef>
                          <a:spcPct val="0"/>
                        </a:spcBef>
                        <a:spcAft>
                          <a:spcPct val="0"/>
                        </a:spcAft>
                        <a:buClrTx/>
                        <a:buSzTx/>
                        <a:buFontTx/>
                        <a:buNone/>
                        <a:tabLst/>
                      </a:pPr>
                      <a:r>
                        <a:rPr kumimoji="0" lang="zh-CN" altLang="en-US"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rPr>
                        <a:t>（</a:t>
                      </a:r>
                      <a:r>
                        <a:rPr kumimoji="0" lang="en-US" altLang="zh-CN"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rPr>
                        <a:t>8.26</a:t>
                      </a:r>
                      <a:r>
                        <a:rPr kumimoji="0" lang="en-US" altLang="zh-CN"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sym typeface="Symbol" pitchFamily="18" charset="2"/>
                        </a:rPr>
                        <a:t></a:t>
                      </a:r>
                      <a:r>
                        <a:rPr kumimoji="0" lang="en-US" altLang="zh-CN"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rPr>
                        <a:t>m-5.71 </a:t>
                      </a:r>
                      <a:r>
                        <a:rPr kumimoji="0" lang="en-US" altLang="zh-CN"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sym typeface="Symbol" pitchFamily="18" charset="2"/>
                        </a:rPr>
                        <a:t></a:t>
                      </a:r>
                      <a:r>
                        <a:rPr kumimoji="0" lang="en-US" altLang="zh-CN"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rPr>
                        <a:t>m</a:t>
                      </a:r>
                      <a:r>
                        <a:rPr kumimoji="0" lang="zh-CN" altLang="en-US" sz="1050" b="0" i="0" u="none" strike="noStrike" kern="1200" cap="none" normalizeH="0" baseline="0" smtClean="0">
                          <a:ln>
                            <a:noFill/>
                          </a:ln>
                          <a:solidFill>
                            <a:schemeClr val="tx1"/>
                          </a:solidFill>
                          <a:effectLst/>
                          <a:latin typeface="Arial Unicode MS" pitchFamily="34" charset="-122"/>
                          <a:ea typeface="Arial Unicode MS" pitchFamily="34" charset="-122"/>
                          <a:cs typeface="Arial Unicode MS" pitchFamily="34" charset="-122"/>
                        </a:rPr>
                        <a:t>）</a:t>
                      </a: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1.25</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0.1K</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433</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r>
              <a:tr h="321342">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Midwave2</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2155-2550</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p>
                      <a:pPr marL="0" marR="0" lvl="0" indent="0" algn="ctr" defTabSz="914400" rtl="0" eaLnBrk="1" fontAlgn="base" latinLnBrk="0" hangingPunct="1">
                        <a:lnSpc>
                          <a:spcPct val="125000"/>
                        </a:lnSpc>
                        <a:spcBef>
                          <a:spcPct val="0"/>
                        </a:spcBef>
                        <a:spcAft>
                          <a:spcPct val="0"/>
                        </a:spcAft>
                        <a:buClrTx/>
                        <a:buSzTx/>
                        <a:buFontTx/>
                        <a:buNone/>
                        <a:tabLst/>
                      </a:pPr>
                      <a:r>
                        <a:rPr kumimoji="0" lang="zh-CN" altLang="en-US"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4.64</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sym typeface="Symbol" pitchFamily="18" charset="2"/>
                        </a:rPr>
                        <a:t></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m-3.92 </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sym typeface="Symbol" pitchFamily="18" charset="2"/>
                        </a:rPr>
                        <a:t></a:t>
                      </a: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m</a:t>
                      </a:r>
                      <a:r>
                        <a:rPr kumimoji="0" lang="zh-CN" altLang="en-US"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a:t>
                      </a: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2.5</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0.3K</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c>
                  <a:txBody>
                    <a:bodyPr/>
                    <a:lstStyle/>
                    <a:p>
                      <a:pPr marL="0" marR="0" lvl="0" indent="0" algn="ctr" defTabSz="914400" rtl="0" eaLnBrk="1" fontAlgn="base" latinLnBrk="0" hangingPunct="1">
                        <a:lnSpc>
                          <a:spcPct val="125000"/>
                        </a:lnSpc>
                        <a:spcBef>
                          <a:spcPct val="0"/>
                        </a:spcBef>
                        <a:spcAft>
                          <a:spcPct val="0"/>
                        </a:spcAft>
                        <a:buClrTx/>
                        <a:buSzTx/>
                        <a:buFontTx/>
                        <a:buNone/>
                        <a:tabLst/>
                      </a:pPr>
                      <a:r>
                        <a:rPr kumimoji="0" lang="en-US"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rPr>
                        <a:t>159</a:t>
                      </a:r>
                      <a:endParaRPr kumimoji="0" lang="zh-CN" altLang="zh-CN" sz="1050" b="0" i="0" u="none" strike="noStrike" kern="1200" cap="none" normalizeH="0" baseline="0" dirty="0" smtClean="0">
                        <a:ln>
                          <a:noFill/>
                        </a:ln>
                        <a:solidFill>
                          <a:schemeClr val="tx1"/>
                        </a:solidFill>
                        <a:effectLst/>
                        <a:latin typeface="Arial Unicode MS" pitchFamily="34" charset="-122"/>
                        <a:ea typeface="Arial Unicode MS" pitchFamily="34" charset="-122"/>
                        <a:cs typeface="Arial Unicode MS" pitchFamily="34" charset="-122"/>
                      </a:endParaRPr>
                    </a:p>
                  </a:txBody>
                  <a:tcPr marL="68583" marR="68583"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solidFill>
                  </a:tcPr>
                </a:tc>
              </a:tr>
            </a:tbl>
          </a:graphicData>
        </a:graphic>
      </p:graphicFrame>
      <p:sp>
        <p:nvSpPr>
          <p:cNvPr id="2" name="标题 1"/>
          <p:cNvSpPr>
            <a:spLocks noGrp="1"/>
          </p:cNvSpPr>
          <p:nvPr>
            <p:ph type="title"/>
          </p:nvPr>
        </p:nvSpPr>
        <p:spPr/>
        <p:txBody>
          <a:bodyPr/>
          <a:lstStyle/>
          <a:p>
            <a:pPr algn="l"/>
            <a:r>
              <a:rPr lang="en-US" altLang="zh-CN" sz="3200" b="1" dirty="0" smtClean="0">
                <a:effectLst>
                  <a:outerShdw blurRad="38100" dist="38100" dir="2700000" algn="tl">
                    <a:srgbClr val="000000">
                      <a:alpha val="43137"/>
                    </a:srgbClr>
                  </a:outerShdw>
                </a:effectLst>
              </a:rPr>
              <a:t>IR </a:t>
            </a:r>
            <a:r>
              <a:rPr lang="en-US" altLang="zh-CN" sz="3200" b="1" dirty="0" err="1" smtClean="0">
                <a:effectLst>
                  <a:outerShdw blurRad="38100" dist="38100" dir="2700000" algn="tl">
                    <a:srgbClr val="000000">
                      <a:alpha val="43137"/>
                    </a:srgbClr>
                  </a:outerShdw>
                </a:effectLst>
              </a:rPr>
              <a:t>Hyperspectral</a:t>
            </a:r>
            <a:r>
              <a:rPr lang="en-US" altLang="zh-CN" sz="3200" b="1" dirty="0" smtClean="0">
                <a:effectLst>
                  <a:outerShdw blurRad="38100" dist="38100" dir="2700000" algn="tl">
                    <a:srgbClr val="000000">
                      <a:alpha val="43137"/>
                    </a:srgbClr>
                  </a:outerShdw>
                </a:effectLst>
              </a:rPr>
              <a:t> HIRAS</a:t>
            </a:r>
            <a:endParaRPr lang="zh-CN" altLang="en-US" sz="3200" b="1" dirty="0">
              <a:effectLst>
                <a:outerShdw blurRad="38100" dist="38100" dir="2700000" algn="tl">
                  <a:srgbClr val="000000">
                    <a:alpha val="43137"/>
                  </a:srgbClr>
                </a:outerShdw>
              </a:effectLst>
            </a:endParaRPr>
          </a:p>
        </p:txBody>
      </p:sp>
      <p:pic>
        <p:nvPicPr>
          <p:cNvPr id="10" name="图片 9" descr="视场.JPG">
            <a:extLst>
              <a:ext uri="{FF2B5EF4-FFF2-40B4-BE49-F238E27FC236}">
                <a16:creationId xmlns:a16="http://schemas.microsoft.com/office/drawing/2014/main" xmlns="" id="{A1E88184-9C49-462E-ACA2-E20A3F62A7DC}"/>
              </a:ext>
            </a:extLst>
          </p:cNvPr>
          <p:cNvPicPr/>
          <p:nvPr/>
        </p:nvPicPr>
        <p:blipFill>
          <a:blip r:embed="rId4" cstate="print"/>
          <a:srcRect/>
          <a:stretch>
            <a:fillRect/>
          </a:stretch>
        </p:blipFill>
        <p:spPr bwMode="auto">
          <a:xfrm>
            <a:off x="755576" y="3068960"/>
            <a:ext cx="2880320" cy="1584176"/>
          </a:xfrm>
          <a:prstGeom prst="rect">
            <a:avLst/>
          </a:prstGeom>
          <a:noFill/>
          <a:ln w="9525">
            <a:noFill/>
            <a:miter lim="800000"/>
            <a:headEnd/>
            <a:tailEnd/>
          </a:ln>
        </p:spPr>
      </p:pic>
      <p:sp>
        <p:nvSpPr>
          <p:cNvPr id="6" name="矩形 5"/>
          <p:cNvSpPr/>
          <p:nvPr/>
        </p:nvSpPr>
        <p:spPr>
          <a:xfrm>
            <a:off x="5004048" y="1268760"/>
            <a:ext cx="4392488" cy="584775"/>
          </a:xfrm>
          <a:prstGeom prst="rect">
            <a:avLst/>
          </a:prstGeom>
        </p:spPr>
        <p:txBody>
          <a:bodyPr wrap="square">
            <a:spAutoFit/>
          </a:bodyPr>
          <a:lstStyle/>
          <a:p>
            <a:r>
              <a:rPr lang="en-US" altLang="zh-CN" sz="1600" b="1" dirty="0">
                <a:solidFill>
                  <a:srgbClr val="FF0000"/>
                </a:solidFill>
                <a:latin typeface="Times New Roman" pitchFamily="18" charset="0"/>
                <a:cs typeface="Times New Roman" pitchFamily="18" charset="0"/>
              </a:rPr>
              <a:t>HIRAS is a great improvement to  Chinese satellite infrared atmospheric sounding system</a:t>
            </a:r>
          </a:p>
        </p:txBody>
      </p:sp>
    </p:spTree>
    <p:extLst>
      <p:ext uri="{BB962C8B-B14F-4D97-AF65-F5344CB8AC3E}">
        <p14:creationId xmlns:p14="http://schemas.microsoft.com/office/powerpoint/2010/main" val="9406360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4716" y="44624"/>
            <a:ext cx="7125150" cy="1143000"/>
          </a:xfrm>
        </p:spPr>
        <p:txBody>
          <a:bodyPr>
            <a:noAutofit/>
          </a:bodyPr>
          <a:lstStyle/>
          <a:p>
            <a:pPr algn="l"/>
            <a:r>
              <a:rPr lang="en-US" altLang="zh-CN" sz="3600" b="1" dirty="0" smtClean="0">
                <a:solidFill>
                  <a:srgbClr val="0033CC"/>
                </a:solidFill>
                <a:latin typeface="Calibri" panose="020F0502020204030204" pitchFamily="34" charset="0"/>
              </a:rPr>
              <a:t>FY-3D Commissioning </a:t>
            </a:r>
            <a:br>
              <a:rPr lang="en-US" altLang="zh-CN" sz="3600" b="1" dirty="0" smtClean="0">
                <a:solidFill>
                  <a:srgbClr val="0033CC"/>
                </a:solidFill>
                <a:latin typeface="Calibri" panose="020F0502020204030204" pitchFamily="34" charset="0"/>
              </a:rPr>
            </a:br>
            <a:r>
              <a:rPr lang="en-US" altLang="zh-CN" sz="3600" b="1" dirty="0" smtClean="0">
                <a:solidFill>
                  <a:srgbClr val="0033CC"/>
                </a:solidFill>
                <a:latin typeface="Calibri" panose="020F0502020204030204" pitchFamily="34" charset="0"/>
              </a:rPr>
              <a:t>           and Operational Phase</a:t>
            </a:r>
          </a:p>
        </p:txBody>
      </p:sp>
      <p:sp>
        <p:nvSpPr>
          <p:cNvPr id="4" name="Freeform 3"/>
          <p:cNvSpPr>
            <a:spLocks noEditPoints="1"/>
          </p:cNvSpPr>
          <p:nvPr/>
        </p:nvSpPr>
        <p:spPr bwMode="gray">
          <a:xfrm>
            <a:off x="685558" y="2408212"/>
            <a:ext cx="5421859" cy="3434898"/>
          </a:xfrm>
          <a:custGeom>
            <a:avLst/>
            <a:gdLst/>
            <a:ahLst/>
            <a:cxnLst>
              <a:cxn ang="0">
                <a:pos x="1092" y="50"/>
              </a:cxn>
              <a:cxn ang="0">
                <a:pos x="822" y="168"/>
              </a:cxn>
              <a:cxn ang="0">
                <a:pos x="594" y="300"/>
              </a:cxn>
              <a:cxn ang="0">
                <a:pos x="406" y="446"/>
              </a:cxn>
              <a:cxn ang="0">
                <a:pos x="254" y="604"/>
              </a:cxn>
              <a:cxn ang="0">
                <a:pos x="140" y="772"/>
              </a:cxn>
              <a:cxn ang="0">
                <a:pos x="60" y="944"/>
              </a:cxn>
              <a:cxn ang="0">
                <a:pos x="14" y="1122"/>
              </a:cxn>
              <a:cxn ang="0">
                <a:pos x="0" y="1300"/>
              </a:cxn>
              <a:cxn ang="0">
                <a:pos x="18" y="1476"/>
              </a:cxn>
              <a:cxn ang="0">
                <a:pos x="64" y="1650"/>
              </a:cxn>
              <a:cxn ang="0">
                <a:pos x="138" y="1818"/>
              </a:cxn>
              <a:cxn ang="0">
                <a:pos x="238" y="1978"/>
              </a:cxn>
              <a:cxn ang="0">
                <a:pos x="364" y="2126"/>
              </a:cxn>
              <a:cxn ang="0">
                <a:pos x="512" y="2262"/>
              </a:cxn>
              <a:cxn ang="0">
                <a:pos x="684" y="2382"/>
              </a:cxn>
              <a:cxn ang="0">
                <a:pos x="874" y="2484"/>
              </a:cxn>
              <a:cxn ang="0">
                <a:pos x="1086" y="2564"/>
              </a:cxn>
              <a:cxn ang="0">
                <a:pos x="1314" y="2622"/>
              </a:cxn>
              <a:cxn ang="0">
                <a:pos x="1558" y="2654"/>
              </a:cxn>
              <a:cxn ang="0">
                <a:pos x="1818" y="2658"/>
              </a:cxn>
              <a:cxn ang="0">
                <a:pos x="2090" y="2632"/>
              </a:cxn>
              <a:cxn ang="0">
                <a:pos x="2374" y="2574"/>
              </a:cxn>
              <a:cxn ang="0">
                <a:pos x="2544" y="2912"/>
              </a:cxn>
              <a:cxn ang="0">
                <a:pos x="1868" y="1552"/>
              </a:cxn>
              <a:cxn ang="0">
                <a:pos x="1956" y="1914"/>
              </a:cxn>
              <a:cxn ang="0">
                <a:pos x="1788" y="1936"/>
              </a:cxn>
              <a:cxn ang="0">
                <a:pos x="1616" y="1934"/>
              </a:cxn>
              <a:cxn ang="0">
                <a:pos x="1442" y="1912"/>
              </a:cxn>
              <a:cxn ang="0">
                <a:pos x="1272" y="1872"/>
              </a:cxn>
              <a:cxn ang="0">
                <a:pos x="1108" y="1812"/>
              </a:cxn>
              <a:cxn ang="0">
                <a:pos x="952" y="1736"/>
              </a:cxn>
              <a:cxn ang="0">
                <a:pos x="810" y="1646"/>
              </a:cxn>
              <a:cxn ang="0">
                <a:pos x="684" y="1542"/>
              </a:cxn>
              <a:cxn ang="0">
                <a:pos x="578" y="1428"/>
              </a:cxn>
              <a:cxn ang="0">
                <a:pos x="494" y="1304"/>
              </a:cxn>
              <a:cxn ang="0">
                <a:pos x="438" y="1170"/>
              </a:cxn>
              <a:cxn ang="0">
                <a:pos x="410" y="1032"/>
              </a:cxn>
              <a:cxn ang="0">
                <a:pos x="416" y="888"/>
              </a:cxn>
              <a:cxn ang="0">
                <a:pos x="460" y="742"/>
              </a:cxn>
              <a:cxn ang="0">
                <a:pos x="544" y="592"/>
              </a:cxn>
              <a:cxn ang="0">
                <a:pos x="670" y="444"/>
              </a:cxn>
              <a:cxn ang="0">
                <a:pos x="844" y="298"/>
              </a:cxn>
              <a:cxn ang="0">
                <a:pos x="1070" y="154"/>
              </a:cxn>
              <a:cxn ang="0">
                <a:pos x="1348" y="16"/>
              </a:cxn>
              <a:cxn ang="0">
                <a:pos x="1244" y="0"/>
              </a:cxn>
              <a:cxn ang="0">
                <a:pos x="2820" y="1934"/>
              </a:cxn>
              <a:cxn ang="0">
                <a:pos x="2820" y="1934"/>
              </a:cxn>
            </a:cxnLst>
            <a:rect l="0" t="0" r="r" b="b"/>
            <a:pathLst>
              <a:path w="2820" h="2912">
                <a:moveTo>
                  <a:pt x="1244" y="0"/>
                </a:moveTo>
                <a:lnTo>
                  <a:pt x="1092" y="50"/>
                </a:lnTo>
                <a:lnTo>
                  <a:pt x="952" y="106"/>
                </a:lnTo>
                <a:lnTo>
                  <a:pt x="822" y="168"/>
                </a:lnTo>
                <a:lnTo>
                  <a:pt x="704" y="232"/>
                </a:lnTo>
                <a:lnTo>
                  <a:pt x="594" y="300"/>
                </a:lnTo>
                <a:lnTo>
                  <a:pt x="494" y="372"/>
                </a:lnTo>
                <a:lnTo>
                  <a:pt x="406" y="446"/>
                </a:lnTo>
                <a:lnTo>
                  <a:pt x="324" y="524"/>
                </a:lnTo>
                <a:lnTo>
                  <a:pt x="254" y="604"/>
                </a:lnTo>
                <a:lnTo>
                  <a:pt x="192" y="686"/>
                </a:lnTo>
                <a:lnTo>
                  <a:pt x="140" y="772"/>
                </a:lnTo>
                <a:lnTo>
                  <a:pt x="96" y="856"/>
                </a:lnTo>
                <a:lnTo>
                  <a:pt x="60" y="944"/>
                </a:lnTo>
                <a:lnTo>
                  <a:pt x="32" y="1032"/>
                </a:lnTo>
                <a:lnTo>
                  <a:pt x="14" y="1122"/>
                </a:lnTo>
                <a:lnTo>
                  <a:pt x="2" y="1210"/>
                </a:lnTo>
                <a:lnTo>
                  <a:pt x="0" y="1300"/>
                </a:lnTo>
                <a:lnTo>
                  <a:pt x="4" y="1388"/>
                </a:lnTo>
                <a:lnTo>
                  <a:pt x="18" y="1476"/>
                </a:lnTo>
                <a:lnTo>
                  <a:pt x="36" y="1564"/>
                </a:lnTo>
                <a:lnTo>
                  <a:pt x="64" y="1650"/>
                </a:lnTo>
                <a:lnTo>
                  <a:pt x="96" y="1736"/>
                </a:lnTo>
                <a:lnTo>
                  <a:pt x="138" y="1818"/>
                </a:lnTo>
                <a:lnTo>
                  <a:pt x="184" y="1900"/>
                </a:lnTo>
                <a:lnTo>
                  <a:pt x="238" y="1978"/>
                </a:lnTo>
                <a:lnTo>
                  <a:pt x="298" y="2054"/>
                </a:lnTo>
                <a:lnTo>
                  <a:pt x="364" y="2126"/>
                </a:lnTo>
                <a:lnTo>
                  <a:pt x="434" y="2196"/>
                </a:lnTo>
                <a:lnTo>
                  <a:pt x="512" y="2262"/>
                </a:lnTo>
                <a:lnTo>
                  <a:pt x="596" y="2324"/>
                </a:lnTo>
                <a:lnTo>
                  <a:pt x="684" y="2382"/>
                </a:lnTo>
                <a:lnTo>
                  <a:pt x="776" y="2436"/>
                </a:lnTo>
                <a:lnTo>
                  <a:pt x="874" y="2484"/>
                </a:lnTo>
                <a:lnTo>
                  <a:pt x="978" y="2526"/>
                </a:lnTo>
                <a:lnTo>
                  <a:pt x="1086" y="2564"/>
                </a:lnTo>
                <a:lnTo>
                  <a:pt x="1198" y="2596"/>
                </a:lnTo>
                <a:lnTo>
                  <a:pt x="1314" y="2622"/>
                </a:lnTo>
                <a:lnTo>
                  <a:pt x="1434" y="2642"/>
                </a:lnTo>
                <a:lnTo>
                  <a:pt x="1558" y="2654"/>
                </a:lnTo>
                <a:lnTo>
                  <a:pt x="1686" y="2660"/>
                </a:lnTo>
                <a:lnTo>
                  <a:pt x="1818" y="2658"/>
                </a:lnTo>
                <a:lnTo>
                  <a:pt x="1952" y="2650"/>
                </a:lnTo>
                <a:lnTo>
                  <a:pt x="2090" y="2632"/>
                </a:lnTo>
                <a:lnTo>
                  <a:pt x="2230" y="2608"/>
                </a:lnTo>
                <a:lnTo>
                  <a:pt x="2374" y="2574"/>
                </a:lnTo>
                <a:lnTo>
                  <a:pt x="2542" y="2912"/>
                </a:lnTo>
                <a:lnTo>
                  <a:pt x="2544" y="2912"/>
                </a:lnTo>
                <a:lnTo>
                  <a:pt x="2820" y="1934"/>
                </a:lnTo>
                <a:lnTo>
                  <a:pt x="1868" y="1552"/>
                </a:lnTo>
                <a:lnTo>
                  <a:pt x="2036" y="1894"/>
                </a:lnTo>
                <a:lnTo>
                  <a:pt x="1956" y="1914"/>
                </a:lnTo>
                <a:lnTo>
                  <a:pt x="1872" y="1928"/>
                </a:lnTo>
                <a:lnTo>
                  <a:pt x="1788" y="1936"/>
                </a:lnTo>
                <a:lnTo>
                  <a:pt x="1702" y="1938"/>
                </a:lnTo>
                <a:lnTo>
                  <a:pt x="1616" y="1934"/>
                </a:lnTo>
                <a:lnTo>
                  <a:pt x="1528" y="1926"/>
                </a:lnTo>
                <a:lnTo>
                  <a:pt x="1442" y="1912"/>
                </a:lnTo>
                <a:lnTo>
                  <a:pt x="1356" y="1894"/>
                </a:lnTo>
                <a:lnTo>
                  <a:pt x="1272" y="1872"/>
                </a:lnTo>
                <a:lnTo>
                  <a:pt x="1188" y="1844"/>
                </a:lnTo>
                <a:lnTo>
                  <a:pt x="1108" y="1812"/>
                </a:lnTo>
                <a:lnTo>
                  <a:pt x="1028" y="1776"/>
                </a:lnTo>
                <a:lnTo>
                  <a:pt x="952" y="1736"/>
                </a:lnTo>
                <a:lnTo>
                  <a:pt x="880" y="1692"/>
                </a:lnTo>
                <a:lnTo>
                  <a:pt x="810" y="1646"/>
                </a:lnTo>
                <a:lnTo>
                  <a:pt x="744" y="1596"/>
                </a:lnTo>
                <a:lnTo>
                  <a:pt x="684" y="1542"/>
                </a:lnTo>
                <a:lnTo>
                  <a:pt x="628" y="1486"/>
                </a:lnTo>
                <a:lnTo>
                  <a:pt x="578" y="1428"/>
                </a:lnTo>
                <a:lnTo>
                  <a:pt x="532" y="1366"/>
                </a:lnTo>
                <a:lnTo>
                  <a:pt x="494" y="1304"/>
                </a:lnTo>
                <a:lnTo>
                  <a:pt x="462" y="1238"/>
                </a:lnTo>
                <a:lnTo>
                  <a:pt x="438" y="1170"/>
                </a:lnTo>
                <a:lnTo>
                  <a:pt x="420" y="1102"/>
                </a:lnTo>
                <a:lnTo>
                  <a:pt x="410" y="1032"/>
                </a:lnTo>
                <a:lnTo>
                  <a:pt x="410" y="960"/>
                </a:lnTo>
                <a:lnTo>
                  <a:pt x="416" y="888"/>
                </a:lnTo>
                <a:lnTo>
                  <a:pt x="434" y="816"/>
                </a:lnTo>
                <a:lnTo>
                  <a:pt x="460" y="742"/>
                </a:lnTo>
                <a:lnTo>
                  <a:pt x="496" y="668"/>
                </a:lnTo>
                <a:lnTo>
                  <a:pt x="544" y="592"/>
                </a:lnTo>
                <a:lnTo>
                  <a:pt x="602" y="518"/>
                </a:lnTo>
                <a:lnTo>
                  <a:pt x="670" y="444"/>
                </a:lnTo>
                <a:lnTo>
                  <a:pt x="752" y="370"/>
                </a:lnTo>
                <a:lnTo>
                  <a:pt x="844" y="298"/>
                </a:lnTo>
                <a:lnTo>
                  <a:pt x="950" y="226"/>
                </a:lnTo>
                <a:lnTo>
                  <a:pt x="1070" y="154"/>
                </a:lnTo>
                <a:lnTo>
                  <a:pt x="1202" y="84"/>
                </a:lnTo>
                <a:lnTo>
                  <a:pt x="1348" y="16"/>
                </a:lnTo>
                <a:lnTo>
                  <a:pt x="1244" y="0"/>
                </a:lnTo>
                <a:lnTo>
                  <a:pt x="1244" y="0"/>
                </a:lnTo>
                <a:lnTo>
                  <a:pt x="1244" y="0"/>
                </a:lnTo>
                <a:close/>
                <a:moveTo>
                  <a:pt x="2820" y="1934"/>
                </a:moveTo>
                <a:lnTo>
                  <a:pt x="2820" y="1934"/>
                </a:lnTo>
                <a:lnTo>
                  <a:pt x="2820" y="1934"/>
                </a:lnTo>
                <a:close/>
              </a:path>
            </a:pathLst>
          </a:custGeom>
          <a:gradFill rotWithShape="1">
            <a:gsLst>
              <a:gs pos="0">
                <a:srgbClr val="BBE0E3"/>
              </a:gs>
              <a:gs pos="100000">
                <a:srgbClr val="333399"/>
              </a:gs>
            </a:gsLst>
            <a:lin ang="5400000" scaled="1"/>
          </a:gradFill>
          <a:ln w="0">
            <a:noFill/>
            <a:prstDash val="solid"/>
            <a:round/>
          </a:ln>
          <a:effectLst>
            <a:outerShdw dist="206741" dir="8249373" algn="ctr" rotWithShape="0">
              <a:srgbClr val="C1D1D3">
                <a:alpha val="50000"/>
              </a:srgbClr>
            </a:outerShdw>
          </a:effectLst>
        </p:spPr>
        <p:txBody>
          <a:bodyPr/>
          <a:lstStyle/>
          <a:p>
            <a:pPr>
              <a:defRPr/>
            </a:pPr>
            <a:endParaRPr lang="zh-CN" altLang="en-US" sz="2000">
              <a:solidFill>
                <a:srgbClr val="000000"/>
              </a:solidFill>
              <a:ea typeface="宋体" panose="02010600030101010101" pitchFamily="2" charset="-122"/>
            </a:endParaRPr>
          </a:p>
        </p:txBody>
      </p:sp>
      <p:sp>
        <p:nvSpPr>
          <p:cNvPr id="5" name="Text Box 4"/>
          <p:cNvSpPr txBox="1">
            <a:spLocks noChangeArrowheads="1"/>
          </p:cNvSpPr>
          <p:nvPr/>
        </p:nvSpPr>
        <p:spPr bwMode="auto">
          <a:xfrm>
            <a:off x="2347315" y="5557743"/>
            <a:ext cx="2817808" cy="646331"/>
          </a:xfrm>
          <a:prstGeom prst="rect">
            <a:avLst/>
          </a:prstGeom>
          <a:noFill/>
          <a:ln w="9525" algn="ctr">
            <a:noFill/>
            <a:miter lim="800000"/>
          </a:ln>
        </p:spPr>
        <p:txBody>
          <a:bodyPr wrap="square">
            <a:spAutoFit/>
          </a:bodyPr>
          <a:lstStyle/>
          <a:p>
            <a:pPr eaLnBrk="0" hangingPunct="0"/>
            <a:r>
              <a:rPr lang="en-US" altLang="zh-CN" b="1" dirty="0" smtClean="0">
                <a:solidFill>
                  <a:srgbClr val="00B050"/>
                </a:solidFill>
                <a:latin typeface="微软雅黑" panose="020B0503020204020204" pitchFamily="34" charset="-122"/>
                <a:ea typeface="微软雅黑" panose="020B0503020204020204" pitchFamily="34" charset="-122"/>
              </a:rPr>
              <a:t>In-orbit delivery for trial operation </a:t>
            </a:r>
          </a:p>
        </p:txBody>
      </p:sp>
      <p:grpSp>
        <p:nvGrpSpPr>
          <p:cNvPr id="6" name="Group 12"/>
          <p:cNvGrpSpPr/>
          <p:nvPr/>
        </p:nvGrpSpPr>
        <p:grpSpPr bwMode="auto">
          <a:xfrm>
            <a:off x="625527" y="3796479"/>
            <a:ext cx="1141501" cy="1114378"/>
            <a:chOff x="784" y="2268"/>
            <a:chExt cx="797" cy="976"/>
          </a:xfrm>
        </p:grpSpPr>
        <p:sp>
          <p:nvSpPr>
            <p:cNvPr id="7" name="Oval 13"/>
            <p:cNvSpPr>
              <a:spLocks noChangeArrowheads="1"/>
            </p:cNvSpPr>
            <p:nvPr/>
          </p:nvSpPr>
          <p:spPr bwMode="gray">
            <a:xfrm rot="-772996">
              <a:off x="828" y="2901"/>
              <a:ext cx="637" cy="343"/>
            </a:xfrm>
            <a:prstGeom prst="ellipse">
              <a:avLst/>
            </a:prstGeom>
            <a:solidFill>
              <a:srgbClr val="0F2145">
                <a:alpha val="30196"/>
              </a:srgbClr>
            </a:solidFill>
            <a:ln w="9525">
              <a:noFill/>
              <a:round/>
            </a:ln>
          </p:spPr>
          <p:txBody>
            <a:bodyPr wrap="none" anchor="ctr"/>
            <a:lstStyle/>
            <a:p>
              <a:endParaRPr lang="zh-CN" altLang="en-US" sz="2000">
                <a:solidFill>
                  <a:srgbClr val="000000"/>
                </a:solidFill>
              </a:endParaRPr>
            </a:p>
          </p:txBody>
        </p:sp>
        <p:grpSp>
          <p:nvGrpSpPr>
            <p:cNvPr id="8" name="Group 14"/>
            <p:cNvGrpSpPr/>
            <p:nvPr/>
          </p:nvGrpSpPr>
          <p:grpSpPr bwMode="auto">
            <a:xfrm>
              <a:off x="784" y="2268"/>
              <a:ext cx="797" cy="837"/>
              <a:chOff x="732" y="2113"/>
              <a:chExt cx="777" cy="793"/>
            </a:xfrm>
          </p:grpSpPr>
          <p:sp>
            <p:nvSpPr>
              <p:cNvPr id="9" name="Oval 15"/>
              <p:cNvSpPr>
                <a:spLocks noChangeArrowheads="1"/>
              </p:cNvSpPr>
              <p:nvPr/>
            </p:nvSpPr>
            <p:spPr bwMode="gray">
              <a:xfrm>
                <a:off x="732" y="2113"/>
                <a:ext cx="777" cy="793"/>
              </a:xfrm>
              <a:prstGeom prst="ellipse">
                <a:avLst/>
              </a:prstGeom>
              <a:gradFill rotWithShape="1">
                <a:gsLst>
                  <a:gs pos="0">
                    <a:srgbClr val="636869"/>
                  </a:gs>
                  <a:gs pos="100000">
                    <a:srgbClr val="D6E1E2"/>
                  </a:gs>
                </a:gsLst>
                <a:lin ang="5400000" scaled="1"/>
              </a:gradFill>
              <a:ln w="9525" algn="ctr">
                <a:noFill/>
                <a:round/>
              </a:ln>
            </p:spPr>
            <p:txBody>
              <a:bodyPr vert="eaVert" wrap="none" anchor="ctr"/>
              <a:lstStyle/>
              <a:p>
                <a:endParaRPr lang="zh-CN" altLang="en-US" sz="2000">
                  <a:solidFill>
                    <a:srgbClr val="000000"/>
                  </a:solidFill>
                </a:endParaRPr>
              </a:p>
            </p:txBody>
          </p:sp>
          <p:sp>
            <p:nvSpPr>
              <p:cNvPr id="10" name="Oval 16"/>
              <p:cNvSpPr>
                <a:spLocks noChangeArrowheads="1"/>
              </p:cNvSpPr>
              <p:nvPr/>
            </p:nvSpPr>
            <p:spPr bwMode="gray">
              <a:xfrm>
                <a:off x="743" y="2117"/>
                <a:ext cx="733" cy="748"/>
              </a:xfrm>
              <a:prstGeom prst="ellipse">
                <a:avLst/>
              </a:prstGeom>
              <a:gradFill rotWithShape="1">
                <a:gsLst>
                  <a:gs pos="0">
                    <a:srgbClr val="D6E1E2">
                      <a:alpha val="0"/>
                    </a:srgbClr>
                  </a:gs>
                  <a:gs pos="100000">
                    <a:srgbClr val="F1F5F5"/>
                  </a:gs>
                </a:gsLst>
                <a:lin ang="5400000" scaled="1"/>
              </a:gradFill>
              <a:ln w="9525" algn="ctr">
                <a:noFill/>
                <a:round/>
              </a:ln>
            </p:spPr>
            <p:txBody>
              <a:bodyPr vert="eaVert" wrap="none" anchor="ctr"/>
              <a:lstStyle/>
              <a:p>
                <a:endParaRPr lang="zh-CN" altLang="en-US" sz="2000">
                  <a:solidFill>
                    <a:srgbClr val="000000"/>
                  </a:solidFill>
                </a:endParaRPr>
              </a:p>
            </p:txBody>
          </p:sp>
          <p:sp>
            <p:nvSpPr>
              <p:cNvPr id="11" name="Oval 17"/>
              <p:cNvSpPr>
                <a:spLocks noChangeArrowheads="1"/>
              </p:cNvSpPr>
              <p:nvPr/>
            </p:nvSpPr>
            <p:spPr bwMode="gray">
              <a:xfrm>
                <a:off x="751" y="2125"/>
                <a:ext cx="697" cy="700"/>
              </a:xfrm>
              <a:prstGeom prst="ellipse">
                <a:avLst/>
              </a:prstGeom>
              <a:gradFill rotWithShape="1">
                <a:gsLst>
                  <a:gs pos="0">
                    <a:srgbClr val="AAB2B3"/>
                  </a:gs>
                  <a:gs pos="100000">
                    <a:srgbClr val="D6E1E2">
                      <a:alpha val="48000"/>
                    </a:srgbClr>
                  </a:gs>
                </a:gsLst>
                <a:lin ang="5400000" scaled="1"/>
              </a:gradFill>
              <a:ln w="9525" algn="ctr">
                <a:noFill/>
                <a:round/>
              </a:ln>
            </p:spPr>
            <p:txBody>
              <a:bodyPr vert="eaVert" wrap="none" anchor="ctr"/>
              <a:lstStyle/>
              <a:p>
                <a:endParaRPr lang="zh-CN" altLang="en-US" sz="2000">
                  <a:solidFill>
                    <a:srgbClr val="000000"/>
                  </a:solidFill>
                </a:endParaRPr>
              </a:p>
            </p:txBody>
          </p:sp>
          <p:sp>
            <p:nvSpPr>
              <p:cNvPr id="12" name="Oval 18"/>
              <p:cNvSpPr>
                <a:spLocks noChangeArrowheads="1"/>
              </p:cNvSpPr>
              <p:nvPr/>
            </p:nvSpPr>
            <p:spPr bwMode="gray">
              <a:xfrm>
                <a:off x="795" y="2147"/>
                <a:ext cx="620" cy="568"/>
              </a:xfrm>
              <a:prstGeom prst="ellipse">
                <a:avLst/>
              </a:prstGeom>
              <a:gradFill rotWithShape="1">
                <a:gsLst>
                  <a:gs pos="0">
                    <a:srgbClr val="FFFFFF"/>
                  </a:gs>
                  <a:gs pos="100000">
                    <a:srgbClr val="D6E1E2">
                      <a:alpha val="37999"/>
                    </a:srgbClr>
                  </a:gs>
                </a:gsLst>
                <a:lin ang="5400000" scaled="1"/>
              </a:gradFill>
              <a:ln w="9525" algn="ctr">
                <a:noFill/>
                <a:round/>
              </a:ln>
            </p:spPr>
            <p:txBody>
              <a:bodyPr vert="eaVert" wrap="none" anchor="ctr"/>
              <a:lstStyle/>
              <a:p>
                <a:endParaRPr lang="zh-CN" altLang="en-US" sz="2000">
                  <a:solidFill>
                    <a:srgbClr val="000000"/>
                  </a:solidFill>
                </a:endParaRPr>
              </a:p>
            </p:txBody>
          </p:sp>
          <p:sp>
            <p:nvSpPr>
              <p:cNvPr id="13" name="Text Box 19"/>
              <p:cNvSpPr txBox="1">
                <a:spLocks noChangeArrowheads="1"/>
              </p:cNvSpPr>
              <p:nvPr/>
            </p:nvSpPr>
            <p:spPr bwMode="gray">
              <a:xfrm>
                <a:off x="732" y="2293"/>
                <a:ext cx="708" cy="485"/>
              </a:xfrm>
              <a:prstGeom prst="rect">
                <a:avLst/>
              </a:prstGeom>
              <a:noFill/>
              <a:ln w="9525" algn="ctr">
                <a:noFill/>
                <a:miter lim="800000"/>
              </a:ln>
            </p:spPr>
            <p:txBody>
              <a:bodyPr>
                <a:spAutoFit/>
              </a:bodyPr>
              <a:lstStyle/>
              <a:p>
                <a:pPr algn="ctr"/>
                <a:r>
                  <a:rPr lang="en-US" altLang="zh-CN" sz="1600" b="1" dirty="0" smtClean="0">
                    <a:solidFill>
                      <a:srgbClr val="C00000"/>
                    </a:solidFill>
                  </a:rPr>
                  <a:t>July</a:t>
                </a:r>
              </a:p>
              <a:p>
                <a:pPr algn="ctr"/>
                <a:r>
                  <a:rPr lang="en-US" altLang="zh-CN" sz="1600" b="1" dirty="0" smtClean="0">
                    <a:solidFill>
                      <a:srgbClr val="C00000"/>
                    </a:solidFill>
                  </a:rPr>
                  <a:t> 2018</a:t>
                </a:r>
                <a:endParaRPr lang="en-US" altLang="zh-CN" sz="1600" b="1" dirty="0">
                  <a:solidFill>
                    <a:srgbClr val="C00000"/>
                  </a:solidFill>
                </a:endParaRPr>
              </a:p>
            </p:txBody>
          </p:sp>
        </p:grpSp>
      </p:grpSp>
      <p:grpSp>
        <p:nvGrpSpPr>
          <p:cNvPr id="14" name="Group 20"/>
          <p:cNvGrpSpPr/>
          <p:nvPr/>
        </p:nvGrpSpPr>
        <p:grpSpPr bwMode="auto">
          <a:xfrm>
            <a:off x="872066" y="2534593"/>
            <a:ext cx="1126397" cy="884505"/>
            <a:chOff x="714" y="1407"/>
            <a:chExt cx="711" cy="715"/>
          </a:xfrm>
        </p:grpSpPr>
        <p:sp>
          <p:nvSpPr>
            <p:cNvPr id="15" name="Oval 21"/>
            <p:cNvSpPr>
              <a:spLocks noChangeArrowheads="1"/>
            </p:cNvSpPr>
            <p:nvPr/>
          </p:nvSpPr>
          <p:spPr bwMode="gray">
            <a:xfrm>
              <a:off x="720" y="1786"/>
              <a:ext cx="576" cy="336"/>
            </a:xfrm>
            <a:prstGeom prst="ellipse">
              <a:avLst/>
            </a:prstGeom>
            <a:solidFill>
              <a:srgbClr val="0F2145">
                <a:alpha val="30196"/>
              </a:srgbClr>
            </a:solidFill>
            <a:ln w="9525">
              <a:noFill/>
              <a:round/>
            </a:ln>
          </p:spPr>
          <p:txBody>
            <a:bodyPr wrap="none" anchor="ctr"/>
            <a:lstStyle/>
            <a:p>
              <a:endParaRPr lang="zh-CN" altLang="en-US" sz="2000">
                <a:solidFill>
                  <a:srgbClr val="000000"/>
                </a:solidFill>
              </a:endParaRPr>
            </a:p>
          </p:txBody>
        </p:sp>
        <p:sp>
          <p:nvSpPr>
            <p:cNvPr id="16" name="Oval 22"/>
            <p:cNvSpPr>
              <a:spLocks noChangeArrowheads="1"/>
            </p:cNvSpPr>
            <p:nvPr/>
          </p:nvSpPr>
          <p:spPr bwMode="gray">
            <a:xfrm>
              <a:off x="768" y="1448"/>
              <a:ext cx="645" cy="645"/>
            </a:xfrm>
            <a:prstGeom prst="ellipse">
              <a:avLst/>
            </a:prstGeom>
            <a:gradFill rotWithShape="1">
              <a:gsLst>
                <a:gs pos="0">
                  <a:srgbClr val="636869"/>
                </a:gs>
                <a:gs pos="100000">
                  <a:srgbClr val="D6E1E2"/>
                </a:gs>
              </a:gsLst>
              <a:lin ang="5400000" scaled="1"/>
            </a:gradFill>
            <a:ln w="9525" algn="ctr">
              <a:noFill/>
              <a:round/>
            </a:ln>
          </p:spPr>
          <p:txBody>
            <a:bodyPr vert="eaVert" wrap="none" anchor="ctr"/>
            <a:lstStyle/>
            <a:p>
              <a:endParaRPr lang="zh-CN" altLang="en-US" sz="2000">
                <a:solidFill>
                  <a:srgbClr val="000000"/>
                </a:solidFill>
              </a:endParaRPr>
            </a:p>
          </p:txBody>
        </p:sp>
        <p:sp>
          <p:nvSpPr>
            <p:cNvPr id="17" name="Oval 23"/>
            <p:cNvSpPr>
              <a:spLocks noChangeArrowheads="1"/>
            </p:cNvSpPr>
            <p:nvPr/>
          </p:nvSpPr>
          <p:spPr bwMode="gray">
            <a:xfrm>
              <a:off x="776" y="1407"/>
              <a:ext cx="630" cy="630"/>
            </a:xfrm>
            <a:prstGeom prst="ellipse">
              <a:avLst/>
            </a:prstGeom>
            <a:gradFill rotWithShape="1">
              <a:gsLst>
                <a:gs pos="0">
                  <a:srgbClr val="D6E1E2">
                    <a:alpha val="0"/>
                  </a:srgbClr>
                </a:gs>
                <a:gs pos="100000">
                  <a:srgbClr val="F1F5F5"/>
                </a:gs>
              </a:gsLst>
              <a:lin ang="5400000" scaled="1"/>
            </a:gradFill>
            <a:ln w="9525" algn="ctr">
              <a:noFill/>
              <a:round/>
            </a:ln>
          </p:spPr>
          <p:txBody>
            <a:bodyPr vert="eaVert" wrap="none" anchor="ctr"/>
            <a:lstStyle/>
            <a:p>
              <a:endParaRPr lang="zh-CN" altLang="en-US" sz="2000">
                <a:solidFill>
                  <a:srgbClr val="000000"/>
                </a:solidFill>
              </a:endParaRPr>
            </a:p>
          </p:txBody>
        </p:sp>
        <p:sp>
          <p:nvSpPr>
            <p:cNvPr id="18" name="Oval 24"/>
            <p:cNvSpPr>
              <a:spLocks noChangeArrowheads="1"/>
            </p:cNvSpPr>
            <p:nvPr/>
          </p:nvSpPr>
          <p:spPr bwMode="gray">
            <a:xfrm>
              <a:off x="783" y="1414"/>
              <a:ext cx="599" cy="588"/>
            </a:xfrm>
            <a:prstGeom prst="ellipse">
              <a:avLst/>
            </a:prstGeom>
            <a:gradFill rotWithShape="1">
              <a:gsLst>
                <a:gs pos="0">
                  <a:srgbClr val="AAB2B3"/>
                </a:gs>
                <a:gs pos="100000">
                  <a:srgbClr val="D6E1E2">
                    <a:alpha val="48000"/>
                  </a:srgbClr>
                </a:gs>
              </a:gsLst>
              <a:lin ang="5400000" scaled="1"/>
            </a:gradFill>
            <a:ln w="9525" algn="ctr">
              <a:noFill/>
              <a:round/>
            </a:ln>
          </p:spPr>
          <p:txBody>
            <a:bodyPr vert="eaVert" wrap="none" anchor="ctr"/>
            <a:lstStyle/>
            <a:p>
              <a:endParaRPr lang="zh-CN" altLang="en-US" sz="2000">
                <a:solidFill>
                  <a:srgbClr val="000000"/>
                </a:solidFill>
              </a:endParaRPr>
            </a:p>
          </p:txBody>
        </p:sp>
        <p:sp>
          <p:nvSpPr>
            <p:cNvPr id="19" name="Oval 25"/>
            <p:cNvSpPr>
              <a:spLocks noChangeArrowheads="1"/>
            </p:cNvSpPr>
            <p:nvPr/>
          </p:nvSpPr>
          <p:spPr bwMode="gray">
            <a:xfrm>
              <a:off x="817" y="1430"/>
              <a:ext cx="534" cy="477"/>
            </a:xfrm>
            <a:prstGeom prst="ellipse">
              <a:avLst/>
            </a:prstGeom>
            <a:gradFill rotWithShape="1">
              <a:gsLst>
                <a:gs pos="0">
                  <a:srgbClr val="FFFFFF"/>
                </a:gs>
                <a:gs pos="100000">
                  <a:srgbClr val="D6E1E2">
                    <a:alpha val="37999"/>
                  </a:srgbClr>
                </a:gs>
              </a:gsLst>
              <a:lin ang="5400000" scaled="1"/>
            </a:gradFill>
            <a:ln w="9525" algn="ctr">
              <a:noFill/>
              <a:round/>
            </a:ln>
          </p:spPr>
          <p:txBody>
            <a:bodyPr vert="eaVert" wrap="none" anchor="ctr"/>
            <a:lstStyle/>
            <a:p>
              <a:endParaRPr lang="zh-CN" altLang="en-US" sz="2000">
                <a:solidFill>
                  <a:srgbClr val="000000"/>
                </a:solidFill>
              </a:endParaRPr>
            </a:p>
          </p:txBody>
        </p:sp>
        <p:sp>
          <p:nvSpPr>
            <p:cNvPr id="20" name="Text Box 26"/>
            <p:cNvSpPr txBox="1">
              <a:spLocks noChangeArrowheads="1"/>
            </p:cNvSpPr>
            <p:nvPr/>
          </p:nvSpPr>
          <p:spPr bwMode="gray">
            <a:xfrm>
              <a:off x="714" y="1564"/>
              <a:ext cx="711" cy="423"/>
            </a:xfrm>
            <a:prstGeom prst="rect">
              <a:avLst/>
            </a:prstGeom>
            <a:noFill/>
            <a:ln w="9525" algn="ctr">
              <a:noFill/>
              <a:miter lim="800000"/>
            </a:ln>
          </p:spPr>
          <p:txBody>
            <a:bodyPr wrap="none">
              <a:spAutoFit/>
            </a:bodyPr>
            <a:lstStyle/>
            <a:p>
              <a:pPr algn="ctr"/>
              <a:r>
                <a:rPr lang="en-US" altLang="zh-CN" sz="1400" b="1" dirty="0" smtClean="0">
                  <a:solidFill>
                    <a:srgbClr val="C00000"/>
                  </a:solidFill>
                </a:rPr>
                <a:t>31</a:t>
              </a:r>
              <a:r>
                <a:rPr lang="en-US" altLang="zh-CN" sz="1400" b="1" baseline="30000" dirty="0" smtClean="0">
                  <a:solidFill>
                    <a:srgbClr val="C00000"/>
                  </a:solidFill>
                </a:rPr>
                <a:t>st</a:t>
              </a:r>
              <a:r>
                <a:rPr lang="en-US" altLang="zh-CN" sz="1400" b="1" dirty="0" smtClean="0">
                  <a:solidFill>
                    <a:srgbClr val="C00000"/>
                  </a:solidFill>
                </a:rPr>
                <a:t> June </a:t>
              </a:r>
            </a:p>
            <a:p>
              <a:pPr algn="ctr"/>
              <a:r>
                <a:rPr lang="en-US" altLang="zh-CN" sz="1400" b="1" dirty="0" smtClean="0">
                  <a:solidFill>
                    <a:srgbClr val="C00000"/>
                  </a:solidFill>
                </a:rPr>
                <a:t>2018</a:t>
              </a:r>
              <a:endParaRPr lang="en-US" altLang="zh-CN" sz="1400" dirty="0">
                <a:solidFill>
                  <a:srgbClr val="C00000"/>
                </a:solidFill>
              </a:endParaRPr>
            </a:p>
          </p:txBody>
        </p:sp>
      </p:grpSp>
      <p:sp>
        <p:nvSpPr>
          <p:cNvPr id="29" name="Text Box 23"/>
          <p:cNvSpPr txBox="1">
            <a:spLocks noChangeArrowheads="1"/>
          </p:cNvSpPr>
          <p:nvPr/>
        </p:nvSpPr>
        <p:spPr bwMode="auto">
          <a:xfrm>
            <a:off x="1646500" y="3632348"/>
            <a:ext cx="3036413" cy="515585"/>
          </a:xfrm>
          <a:prstGeom prst="rect">
            <a:avLst/>
          </a:prstGeom>
          <a:noFill/>
          <a:ln w="9525">
            <a:noFill/>
            <a:miter lim="800000"/>
          </a:ln>
        </p:spPr>
        <p:txBody>
          <a:bodyPr/>
          <a:lstStyle/>
          <a:p>
            <a:r>
              <a:rPr lang="en-US" altLang="zh-CN" b="1" dirty="0" smtClean="0">
                <a:solidFill>
                  <a:srgbClr val="00B050"/>
                </a:solidFill>
                <a:latin typeface="微软雅黑" panose="020B0503020204020204" pitchFamily="34" charset="-122"/>
                <a:ea typeface="微软雅黑" panose="020B0503020204020204" pitchFamily="34" charset="-122"/>
              </a:rPr>
              <a:t>Complete summary and review of the orbit test</a:t>
            </a:r>
          </a:p>
        </p:txBody>
      </p:sp>
      <p:sp>
        <p:nvSpPr>
          <p:cNvPr id="30" name="矩形 107"/>
          <p:cNvSpPr>
            <a:spLocks noChangeArrowheads="1"/>
          </p:cNvSpPr>
          <p:nvPr/>
        </p:nvSpPr>
        <p:spPr bwMode="auto">
          <a:xfrm>
            <a:off x="5534933" y="5406202"/>
            <a:ext cx="3501563" cy="646331"/>
          </a:xfrm>
          <a:prstGeom prst="rect">
            <a:avLst/>
          </a:prstGeom>
          <a:noFill/>
          <a:ln w="9525">
            <a:noFill/>
            <a:miter lim="800000"/>
          </a:ln>
        </p:spPr>
        <p:txBody>
          <a:bodyPr wrap="square">
            <a:spAutoFit/>
          </a:bodyPr>
          <a:lstStyle/>
          <a:p>
            <a:r>
              <a:rPr lang="en-US" altLang="zh-CN" b="1" dirty="0" smtClean="0">
                <a:solidFill>
                  <a:srgbClr val="00B050"/>
                </a:solidFill>
                <a:latin typeface="微软雅黑" panose="020B0503020204020204" pitchFamily="34" charset="-122"/>
                <a:ea typeface="微软雅黑" panose="020B0503020204020204" pitchFamily="34" charset="-122"/>
              </a:rPr>
              <a:t>Turn into formal operation and data release </a:t>
            </a:r>
          </a:p>
        </p:txBody>
      </p:sp>
      <p:grpSp>
        <p:nvGrpSpPr>
          <p:cNvPr id="31" name="Group 12"/>
          <p:cNvGrpSpPr/>
          <p:nvPr/>
        </p:nvGrpSpPr>
        <p:grpSpPr bwMode="auto">
          <a:xfrm>
            <a:off x="2183859" y="4549822"/>
            <a:ext cx="1170397" cy="1098750"/>
            <a:chOff x="784" y="2268"/>
            <a:chExt cx="864" cy="1008"/>
          </a:xfrm>
        </p:grpSpPr>
        <p:sp>
          <p:nvSpPr>
            <p:cNvPr id="32" name="Oval 13"/>
            <p:cNvSpPr>
              <a:spLocks noChangeArrowheads="1"/>
            </p:cNvSpPr>
            <p:nvPr/>
          </p:nvSpPr>
          <p:spPr bwMode="gray">
            <a:xfrm rot="-772996">
              <a:off x="832" y="2892"/>
              <a:ext cx="714" cy="384"/>
            </a:xfrm>
            <a:prstGeom prst="ellipse">
              <a:avLst/>
            </a:prstGeom>
            <a:solidFill>
              <a:srgbClr val="0F2145">
                <a:alpha val="30196"/>
              </a:srgbClr>
            </a:solidFill>
            <a:ln w="9525">
              <a:noFill/>
              <a:round/>
            </a:ln>
          </p:spPr>
          <p:txBody>
            <a:bodyPr wrap="none" anchor="ctr"/>
            <a:lstStyle/>
            <a:p>
              <a:endParaRPr lang="zh-CN" altLang="en-US" sz="2000">
                <a:latin typeface="Calibri" panose="020F0502020204030204" pitchFamily="34" charset="0"/>
              </a:endParaRPr>
            </a:p>
          </p:txBody>
        </p:sp>
        <p:grpSp>
          <p:nvGrpSpPr>
            <p:cNvPr id="33" name="Group 14"/>
            <p:cNvGrpSpPr/>
            <p:nvPr/>
          </p:nvGrpSpPr>
          <p:grpSpPr bwMode="auto">
            <a:xfrm>
              <a:off x="784" y="2268"/>
              <a:ext cx="864" cy="908"/>
              <a:chOff x="732" y="2112"/>
              <a:chExt cx="842" cy="860"/>
            </a:xfrm>
          </p:grpSpPr>
          <p:sp>
            <p:nvSpPr>
              <p:cNvPr id="34" name="Oval 15"/>
              <p:cNvSpPr>
                <a:spLocks noChangeArrowheads="1"/>
              </p:cNvSpPr>
              <p:nvPr/>
            </p:nvSpPr>
            <p:spPr bwMode="gray">
              <a:xfrm>
                <a:off x="732" y="2112"/>
                <a:ext cx="842" cy="860"/>
              </a:xfrm>
              <a:prstGeom prst="ellipse">
                <a:avLst/>
              </a:prstGeom>
              <a:gradFill rotWithShape="1">
                <a:gsLst>
                  <a:gs pos="0">
                    <a:srgbClr val="636869"/>
                  </a:gs>
                  <a:gs pos="100000">
                    <a:srgbClr val="D6E1E2"/>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35" name="Oval 16"/>
              <p:cNvSpPr>
                <a:spLocks noChangeArrowheads="1"/>
              </p:cNvSpPr>
              <p:nvPr/>
            </p:nvSpPr>
            <p:spPr bwMode="gray">
              <a:xfrm>
                <a:off x="743" y="2117"/>
                <a:ext cx="821" cy="838"/>
              </a:xfrm>
              <a:prstGeom prst="ellipse">
                <a:avLst/>
              </a:prstGeom>
              <a:gradFill rotWithShape="1">
                <a:gsLst>
                  <a:gs pos="0">
                    <a:srgbClr val="D6E1E2">
                      <a:alpha val="0"/>
                    </a:srgbClr>
                  </a:gs>
                  <a:gs pos="100000">
                    <a:srgbClr val="F1F5F5"/>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36" name="Oval 17"/>
              <p:cNvSpPr>
                <a:spLocks noChangeArrowheads="1"/>
              </p:cNvSpPr>
              <p:nvPr/>
            </p:nvSpPr>
            <p:spPr bwMode="gray">
              <a:xfrm>
                <a:off x="751" y="2125"/>
                <a:ext cx="781" cy="784"/>
              </a:xfrm>
              <a:prstGeom prst="ellipse">
                <a:avLst/>
              </a:prstGeom>
              <a:gradFill rotWithShape="1">
                <a:gsLst>
                  <a:gs pos="0">
                    <a:srgbClr val="AAB2B3"/>
                  </a:gs>
                  <a:gs pos="100000">
                    <a:srgbClr val="D6E1E2">
                      <a:alpha val="48000"/>
                    </a:srgbClr>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37" name="Oval 18"/>
              <p:cNvSpPr>
                <a:spLocks noChangeArrowheads="1"/>
              </p:cNvSpPr>
              <p:nvPr/>
            </p:nvSpPr>
            <p:spPr bwMode="gray">
              <a:xfrm>
                <a:off x="795" y="2147"/>
                <a:ext cx="695" cy="636"/>
              </a:xfrm>
              <a:prstGeom prst="ellipse">
                <a:avLst/>
              </a:prstGeom>
              <a:gradFill rotWithShape="1">
                <a:gsLst>
                  <a:gs pos="0">
                    <a:srgbClr val="FFFFFF"/>
                  </a:gs>
                  <a:gs pos="100000">
                    <a:srgbClr val="D6E1E2">
                      <a:alpha val="37999"/>
                    </a:srgbClr>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38" name="Text Box 19"/>
              <p:cNvSpPr txBox="1">
                <a:spLocks noChangeArrowheads="1"/>
              </p:cNvSpPr>
              <p:nvPr/>
            </p:nvSpPr>
            <p:spPr bwMode="gray">
              <a:xfrm>
                <a:off x="804" y="2344"/>
                <a:ext cx="716" cy="508"/>
              </a:xfrm>
              <a:prstGeom prst="rect">
                <a:avLst/>
              </a:prstGeom>
              <a:noFill/>
              <a:ln w="9525" algn="ctr">
                <a:noFill/>
                <a:miter lim="800000"/>
              </a:ln>
            </p:spPr>
            <p:txBody>
              <a:bodyPr wrap="none">
                <a:spAutoFit/>
              </a:bodyPr>
              <a:lstStyle/>
              <a:p>
                <a:pPr algn="ctr"/>
                <a:r>
                  <a:rPr lang="en-US" altLang="zh-CN" sz="1600" b="1" dirty="0" smtClean="0">
                    <a:solidFill>
                      <a:srgbClr val="C00000"/>
                    </a:solidFill>
                  </a:rPr>
                  <a:t>August</a:t>
                </a:r>
              </a:p>
              <a:p>
                <a:pPr algn="ctr"/>
                <a:r>
                  <a:rPr lang="en-US" altLang="zh-CN" sz="1600" b="1" dirty="0" smtClean="0">
                    <a:solidFill>
                      <a:srgbClr val="C00000"/>
                    </a:solidFill>
                  </a:rPr>
                  <a:t>2018</a:t>
                </a:r>
                <a:endParaRPr lang="en-US" altLang="zh-CN" sz="1600" b="1" dirty="0">
                  <a:solidFill>
                    <a:srgbClr val="C00000"/>
                  </a:solidFill>
                </a:endParaRPr>
              </a:p>
            </p:txBody>
          </p:sp>
        </p:grpSp>
      </p:grpSp>
      <p:grpSp>
        <p:nvGrpSpPr>
          <p:cNvPr id="39" name="Group 5"/>
          <p:cNvGrpSpPr/>
          <p:nvPr/>
        </p:nvGrpSpPr>
        <p:grpSpPr bwMode="auto">
          <a:xfrm>
            <a:off x="5534931" y="4044100"/>
            <a:ext cx="1385957" cy="1298805"/>
            <a:chOff x="1950" y="2508"/>
            <a:chExt cx="1074" cy="1188"/>
          </a:xfrm>
        </p:grpSpPr>
        <p:sp>
          <p:nvSpPr>
            <p:cNvPr id="40" name="Oval 6"/>
            <p:cNvSpPr>
              <a:spLocks noChangeArrowheads="1"/>
            </p:cNvSpPr>
            <p:nvPr/>
          </p:nvSpPr>
          <p:spPr bwMode="gray">
            <a:xfrm rot="-723406">
              <a:off x="1993" y="3276"/>
              <a:ext cx="906" cy="420"/>
            </a:xfrm>
            <a:prstGeom prst="ellipse">
              <a:avLst/>
            </a:prstGeom>
            <a:solidFill>
              <a:srgbClr val="0F2145">
                <a:alpha val="30196"/>
              </a:srgbClr>
            </a:solidFill>
            <a:ln w="9525">
              <a:noFill/>
              <a:round/>
            </a:ln>
          </p:spPr>
          <p:txBody>
            <a:bodyPr wrap="none" anchor="ctr"/>
            <a:lstStyle/>
            <a:p>
              <a:endParaRPr lang="zh-CN" altLang="en-US" sz="2000">
                <a:latin typeface="Calibri" panose="020F0502020204030204" pitchFamily="34" charset="0"/>
              </a:endParaRPr>
            </a:p>
          </p:txBody>
        </p:sp>
        <p:sp>
          <p:nvSpPr>
            <p:cNvPr id="41" name="Oval 7"/>
            <p:cNvSpPr>
              <a:spLocks noChangeArrowheads="1"/>
            </p:cNvSpPr>
            <p:nvPr/>
          </p:nvSpPr>
          <p:spPr bwMode="gray">
            <a:xfrm>
              <a:off x="1950" y="2508"/>
              <a:ext cx="1074" cy="1075"/>
            </a:xfrm>
            <a:prstGeom prst="ellipse">
              <a:avLst/>
            </a:prstGeom>
            <a:gradFill rotWithShape="1">
              <a:gsLst>
                <a:gs pos="0">
                  <a:srgbClr val="636869"/>
                </a:gs>
                <a:gs pos="100000">
                  <a:srgbClr val="D6E1E2"/>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42" name="Oval 8"/>
            <p:cNvSpPr>
              <a:spLocks noChangeArrowheads="1"/>
            </p:cNvSpPr>
            <p:nvPr/>
          </p:nvSpPr>
          <p:spPr bwMode="gray">
            <a:xfrm>
              <a:off x="1963" y="2514"/>
              <a:ext cx="1049" cy="1048"/>
            </a:xfrm>
            <a:prstGeom prst="ellipse">
              <a:avLst/>
            </a:prstGeom>
            <a:gradFill rotWithShape="1">
              <a:gsLst>
                <a:gs pos="0">
                  <a:srgbClr val="D6E1E2">
                    <a:alpha val="0"/>
                  </a:srgbClr>
                </a:gs>
                <a:gs pos="100000">
                  <a:srgbClr val="F1F5F5"/>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43" name="Oval 9"/>
            <p:cNvSpPr>
              <a:spLocks noChangeArrowheads="1"/>
            </p:cNvSpPr>
            <p:nvPr/>
          </p:nvSpPr>
          <p:spPr bwMode="gray">
            <a:xfrm>
              <a:off x="1974" y="2524"/>
              <a:ext cx="998" cy="980"/>
            </a:xfrm>
            <a:prstGeom prst="ellipse">
              <a:avLst/>
            </a:prstGeom>
            <a:gradFill rotWithShape="1">
              <a:gsLst>
                <a:gs pos="0">
                  <a:srgbClr val="AAB2B3"/>
                </a:gs>
                <a:gs pos="100000">
                  <a:srgbClr val="D6E1E2">
                    <a:alpha val="48000"/>
                  </a:srgbClr>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44" name="Oval 10"/>
            <p:cNvSpPr>
              <a:spLocks noChangeArrowheads="1"/>
            </p:cNvSpPr>
            <p:nvPr/>
          </p:nvSpPr>
          <p:spPr bwMode="gray">
            <a:xfrm>
              <a:off x="2032" y="2552"/>
              <a:ext cx="888" cy="795"/>
            </a:xfrm>
            <a:prstGeom prst="ellipse">
              <a:avLst/>
            </a:prstGeom>
            <a:gradFill rotWithShape="1">
              <a:gsLst>
                <a:gs pos="0">
                  <a:srgbClr val="FFFFFF"/>
                </a:gs>
                <a:gs pos="100000">
                  <a:srgbClr val="D6E1E2">
                    <a:alpha val="37999"/>
                  </a:srgbClr>
                </a:gs>
              </a:gsLst>
              <a:lin ang="5400000" scaled="1"/>
            </a:gradFill>
            <a:ln w="9525" algn="ctr">
              <a:noFill/>
              <a:round/>
            </a:ln>
          </p:spPr>
          <p:txBody>
            <a:bodyPr vert="eaVert" wrap="none" anchor="ctr"/>
            <a:lstStyle/>
            <a:p>
              <a:endParaRPr lang="zh-CN" altLang="en-US" sz="2000">
                <a:latin typeface="Calibri" panose="020F0502020204030204" pitchFamily="34" charset="0"/>
              </a:endParaRPr>
            </a:p>
          </p:txBody>
        </p:sp>
        <p:sp>
          <p:nvSpPr>
            <p:cNvPr id="45" name="Text Box 11"/>
            <p:cNvSpPr txBox="1">
              <a:spLocks noChangeArrowheads="1"/>
            </p:cNvSpPr>
            <p:nvPr/>
          </p:nvSpPr>
          <p:spPr bwMode="gray">
            <a:xfrm>
              <a:off x="2198" y="2741"/>
              <a:ext cx="604" cy="591"/>
            </a:xfrm>
            <a:prstGeom prst="rect">
              <a:avLst/>
            </a:prstGeom>
            <a:noFill/>
            <a:ln w="9525" algn="ctr">
              <a:noFill/>
              <a:miter lim="800000"/>
            </a:ln>
          </p:spPr>
          <p:txBody>
            <a:bodyPr wrap="none">
              <a:spAutoFit/>
            </a:bodyPr>
            <a:lstStyle/>
            <a:p>
              <a:pPr algn="ctr"/>
              <a:r>
                <a:rPr lang="en-US" altLang="zh-CN" b="1" dirty="0" smtClean="0">
                  <a:solidFill>
                    <a:srgbClr val="C00000"/>
                  </a:solidFill>
                </a:rPr>
                <a:t>Oct.</a:t>
              </a:r>
            </a:p>
            <a:p>
              <a:pPr algn="ctr"/>
              <a:r>
                <a:rPr lang="en-US" altLang="zh-CN" b="1" dirty="0" smtClean="0">
                  <a:solidFill>
                    <a:srgbClr val="C00000"/>
                  </a:solidFill>
                </a:rPr>
                <a:t>2018</a:t>
              </a:r>
              <a:endParaRPr lang="en-US" altLang="zh-CN" b="1" dirty="0">
                <a:solidFill>
                  <a:srgbClr val="C00000"/>
                </a:solidFill>
              </a:endParaRPr>
            </a:p>
          </p:txBody>
        </p:sp>
      </p:grpSp>
      <p:sp>
        <p:nvSpPr>
          <p:cNvPr id="46" name="Text Box 23"/>
          <p:cNvSpPr txBox="1">
            <a:spLocks noChangeArrowheads="1"/>
          </p:cNvSpPr>
          <p:nvPr/>
        </p:nvSpPr>
        <p:spPr bwMode="auto">
          <a:xfrm>
            <a:off x="2026778" y="2790933"/>
            <a:ext cx="5174051" cy="369332"/>
          </a:xfrm>
          <a:prstGeom prst="rect">
            <a:avLst/>
          </a:prstGeom>
          <a:noFill/>
          <a:ln w="9525">
            <a:noFill/>
            <a:miter lim="800000"/>
          </a:ln>
        </p:spPr>
        <p:txBody>
          <a:bodyPr wrap="square">
            <a:spAutoFit/>
          </a:bodyPr>
          <a:lstStyle/>
          <a:p>
            <a:r>
              <a:rPr lang="en-US" altLang="zh-CN" b="1" dirty="0" smtClean="0">
                <a:solidFill>
                  <a:srgbClr val="00B050"/>
                </a:solidFill>
                <a:latin typeface="微软雅黑" panose="020B0503020204020204" pitchFamily="34" charset="-122"/>
                <a:ea typeface="微软雅黑" panose="020B0503020204020204" pitchFamily="34" charset="-122"/>
              </a:rPr>
              <a:t>Complete the orbital check out</a:t>
            </a:r>
          </a:p>
        </p:txBody>
      </p:sp>
      <p:grpSp>
        <p:nvGrpSpPr>
          <p:cNvPr id="47" name="Group 20"/>
          <p:cNvGrpSpPr/>
          <p:nvPr/>
        </p:nvGrpSpPr>
        <p:grpSpPr bwMode="auto">
          <a:xfrm>
            <a:off x="2565070" y="1700808"/>
            <a:ext cx="1359281" cy="884505"/>
            <a:chOff x="691" y="1407"/>
            <a:chExt cx="858" cy="715"/>
          </a:xfrm>
        </p:grpSpPr>
        <p:sp>
          <p:nvSpPr>
            <p:cNvPr id="48" name="Oval 21"/>
            <p:cNvSpPr>
              <a:spLocks noChangeArrowheads="1"/>
            </p:cNvSpPr>
            <p:nvPr/>
          </p:nvSpPr>
          <p:spPr bwMode="gray">
            <a:xfrm>
              <a:off x="720" y="1786"/>
              <a:ext cx="576" cy="336"/>
            </a:xfrm>
            <a:prstGeom prst="ellipse">
              <a:avLst/>
            </a:prstGeom>
            <a:solidFill>
              <a:srgbClr val="0F2145">
                <a:alpha val="30196"/>
              </a:srgbClr>
            </a:solidFill>
            <a:ln w="9525">
              <a:noFill/>
              <a:round/>
            </a:ln>
          </p:spPr>
          <p:txBody>
            <a:bodyPr wrap="none" anchor="ctr"/>
            <a:lstStyle/>
            <a:p>
              <a:endParaRPr lang="zh-CN" altLang="en-US" sz="2000">
                <a:solidFill>
                  <a:srgbClr val="000000"/>
                </a:solidFill>
              </a:endParaRPr>
            </a:p>
          </p:txBody>
        </p:sp>
        <p:sp>
          <p:nvSpPr>
            <p:cNvPr id="49" name="Oval 22"/>
            <p:cNvSpPr>
              <a:spLocks noChangeArrowheads="1"/>
            </p:cNvSpPr>
            <p:nvPr/>
          </p:nvSpPr>
          <p:spPr bwMode="gray">
            <a:xfrm>
              <a:off x="768" y="1448"/>
              <a:ext cx="645" cy="645"/>
            </a:xfrm>
            <a:prstGeom prst="ellipse">
              <a:avLst/>
            </a:prstGeom>
            <a:gradFill rotWithShape="1">
              <a:gsLst>
                <a:gs pos="0">
                  <a:srgbClr val="636869"/>
                </a:gs>
                <a:gs pos="100000">
                  <a:srgbClr val="D6E1E2"/>
                </a:gs>
              </a:gsLst>
              <a:lin ang="5400000" scaled="1"/>
            </a:gradFill>
            <a:ln w="9525" algn="ctr">
              <a:noFill/>
              <a:round/>
            </a:ln>
          </p:spPr>
          <p:txBody>
            <a:bodyPr vert="eaVert" wrap="none" anchor="ctr"/>
            <a:lstStyle/>
            <a:p>
              <a:endParaRPr lang="zh-CN" altLang="en-US" sz="2000">
                <a:solidFill>
                  <a:srgbClr val="000000"/>
                </a:solidFill>
              </a:endParaRPr>
            </a:p>
          </p:txBody>
        </p:sp>
        <p:sp>
          <p:nvSpPr>
            <p:cNvPr id="50" name="Oval 23"/>
            <p:cNvSpPr>
              <a:spLocks noChangeArrowheads="1"/>
            </p:cNvSpPr>
            <p:nvPr/>
          </p:nvSpPr>
          <p:spPr bwMode="gray">
            <a:xfrm>
              <a:off x="776" y="1407"/>
              <a:ext cx="630" cy="630"/>
            </a:xfrm>
            <a:prstGeom prst="ellipse">
              <a:avLst/>
            </a:prstGeom>
            <a:gradFill rotWithShape="1">
              <a:gsLst>
                <a:gs pos="0">
                  <a:srgbClr val="D6E1E2">
                    <a:alpha val="0"/>
                  </a:srgbClr>
                </a:gs>
                <a:gs pos="100000">
                  <a:srgbClr val="F1F5F5"/>
                </a:gs>
              </a:gsLst>
              <a:lin ang="5400000" scaled="1"/>
            </a:gradFill>
            <a:ln w="9525" algn="ctr">
              <a:noFill/>
              <a:round/>
            </a:ln>
          </p:spPr>
          <p:txBody>
            <a:bodyPr vert="eaVert" wrap="none" anchor="ctr"/>
            <a:lstStyle/>
            <a:p>
              <a:endParaRPr lang="zh-CN" altLang="en-US" sz="2000">
                <a:solidFill>
                  <a:srgbClr val="000000"/>
                </a:solidFill>
              </a:endParaRPr>
            </a:p>
          </p:txBody>
        </p:sp>
        <p:sp>
          <p:nvSpPr>
            <p:cNvPr id="51" name="Oval 24"/>
            <p:cNvSpPr>
              <a:spLocks noChangeArrowheads="1"/>
            </p:cNvSpPr>
            <p:nvPr/>
          </p:nvSpPr>
          <p:spPr bwMode="gray">
            <a:xfrm>
              <a:off x="783" y="1414"/>
              <a:ext cx="599" cy="588"/>
            </a:xfrm>
            <a:prstGeom prst="ellipse">
              <a:avLst/>
            </a:prstGeom>
            <a:gradFill rotWithShape="1">
              <a:gsLst>
                <a:gs pos="0">
                  <a:srgbClr val="AAB2B3"/>
                </a:gs>
                <a:gs pos="100000">
                  <a:srgbClr val="D6E1E2">
                    <a:alpha val="48000"/>
                  </a:srgbClr>
                </a:gs>
              </a:gsLst>
              <a:lin ang="5400000" scaled="1"/>
            </a:gradFill>
            <a:ln w="9525" algn="ctr">
              <a:noFill/>
              <a:round/>
            </a:ln>
          </p:spPr>
          <p:txBody>
            <a:bodyPr vert="eaVert" wrap="none" anchor="ctr"/>
            <a:lstStyle/>
            <a:p>
              <a:endParaRPr lang="zh-CN" altLang="en-US" sz="2000">
                <a:solidFill>
                  <a:srgbClr val="000000"/>
                </a:solidFill>
              </a:endParaRPr>
            </a:p>
          </p:txBody>
        </p:sp>
        <p:sp>
          <p:nvSpPr>
            <p:cNvPr id="52" name="Oval 25"/>
            <p:cNvSpPr>
              <a:spLocks noChangeArrowheads="1"/>
            </p:cNvSpPr>
            <p:nvPr/>
          </p:nvSpPr>
          <p:spPr bwMode="gray">
            <a:xfrm>
              <a:off x="817" y="1430"/>
              <a:ext cx="534" cy="477"/>
            </a:xfrm>
            <a:prstGeom prst="ellipse">
              <a:avLst/>
            </a:prstGeom>
            <a:gradFill rotWithShape="1">
              <a:gsLst>
                <a:gs pos="0">
                  <a:srgbClr val="FFFFFF"/>
                </a:gs>
                <a:gs pos="100000">
                  <a:srgbClr val="D6E1E2">
                    <a:alpha val="37999"/>
                  </a:srgbClr>
                </a:gs>
              </a:gsLst>
              <a:lin ang="5400000" scaled="1"/>
            </a:gradFill>
            <a:ln w="9525" algn="ctr">
              <a:noFill/>
              <a:round/>
            </a:ln>
          </p:spPr>
          <p:txBody>
            <a:bodyPr vert="eaVert" wrap="none" anchor="ctr"/>
            <a:lstStyle/>
            <a:p>
              <a:endParaRPr lang="zh-CN" altLang="en-US" sz="2000">
                <a:solidFill>
                  <a:srgbClr val="000000"/>
                </a:solidFill>
              </a:endParaRPr>
            </a:p>
          </p:txBody>
        </p:sp>
        <p:sp>
          <p:nvSpPr>
            <p:cNvPr id="53" name="Text Box 26"/>
            <p:cNvSpPr txBox="1">
              <a:spLocks noChangeArrowheads="1"/>
            </p:cNvSpPr>
            <p:nvPr/>
          </p:nvSpPr>
          <p:spPr bwMode="gray">
            <a:xfrm>
              <a:off x="691" y="1564"/>
              <a:ext cx="858" cy="423"/>
            </a:xfrm>
            <a:prstGeom prst="rect">
              <a:avLst/>
            </a:prstGeom>
            <a:noFill/>
            <a:ln w="9525" algn="ctr">
              <a:noFill/>
              <a:miter lim="800000"/>
            </a:ln>
          </p:spPr>
          <p:txBody>
            <a:bodyPr wrap="none">
              <a:spAutoFit/>
            </a:bodyPr>
            <a:lstStyle/>
            <a:p>
              <a:pPr algn="ctr"/>
              <a:r>
                <a:rPr lang="en-US" altLang="zh-CN" sz="1400" b="1" dirty="0" smtClean="0">
                  <a:solidFill>
                    <a:srgbClr val="C00000"/>
                  </a:solidFill>
                </a:rPr>
                <a:t>15 November </a:t>
              </a:r>
            </a:p>
            <a:p>
              <a:pPr algn="ctr"/>
              <a:r>
                <a:rPr lang="en-US" altLang="zh-CN" sz="1400" b="1" dirty="0" smtClean="0">
                  <a:solidFill>
                    <a:srgbClr val="C00000"/>
                  </a:solidFill>
                </a:rPr>
                <a:t>2017</a:t>
              </a:r>
              <a:endParaRPr lang="en-US" altLang="zh-CN" sz="1400" dirty="0">
                <a:solidFill>
                  <a:srgbClr val="C00000"/>
                </a:solidFill>
              </a:endParaRPr>
            </a:p>
          </p:txBody>
        </p:sp>
      </p:grpSp>
      <p:sp>
        <p:nvSpPr>
          <p:cNvPr id="54" name="Text Box 23"/>
          <p:cNvSpPr txBox="1">
            <a:spLocks noChangeArrowheads="1"/>
          </p:cNvSpPr>
          <p:nvPr/>
        </p:nvSpPr>
        <p:spPr bwMode="auto">
          <a:xfrm>
            <a:off x="3756219" y="1957148"/>
            <a:ext cx="5174051" cy="369332"/>
          </a:xfrm>
          <a:prstGeom prst="rect">
            <a:avLst/>
          </a:prstGeom>
          <a:noFill/>
          <a:ln w="9525">
            <a:noFill/>
            <a:miter lim="800000"/>
          </a:ln>
        </p:spPr>
        <p:txBody>
          <a:bodyPr wrap="square">
            <a:spAutoFit/>
          </a:bodyPr>
          <a:lstStyle/>
          <a:p>
            <a:r>
              <a:rPr lang="en-US" altLang="zh-CN" b="1" dirty="0" smtClean="0">
                <a:solidFill>
                  <a:srgbClr val="00B050"/>
                </a:solidFill>
                <a:latin typeface="微软雅黑" panose="020B0503020204020204" pitchFamily="34" charset="-122"/>
                <a:ea typeface="微软雅黑" panose="020B0503020204020204" pitchFamily="34" charset="-122"/>
              </a:rPr>
              <a:t>lunched successfully</a:t>
            </a:r>
          </a:p>
        </p:txBody>
      </p:sp>
    </p:spTree>
    <p:extLst>
      <p:ext uri="{BB962C8B-B14F-4D97-AF65-F5344CB8AC3E}">
        <p14:creationId xmlns:p14="http://schemas.microsoft.com/office/powerpoint/2010/main" val="2898422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963"/>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963"/>
</p:tagLst>
</file>

<file path=ppt/theme/theme1.xml><?xml version="1.0" encoding="utf-8"?>
<a:theme xmlns:a="http://schemas.openxmlformats.org/drawingml/2006/main" name="2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NSMC_PPT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细黑"/>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NSMC_PPT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细黑"/>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NSMC_PPT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华文细黑"/>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idebarc">
  <a:themeElements>
    <a:clrScheme name="">
      <a:dk1>
        <a:srgbClr val="000000"/>
      </a:dk1>
      <a:lt1>
        <a:srgbClr val="FFFFFF"/>
      </a:lt1>
      <a:dk2>
        <a:srgbClr val="081D58"/>
      </a:dk2>
      <a:lt2>
        <a:srgbClr val="919191"/>
      </a:lt2>
      <a:accent1>
        <a:srgbClr val="FC0128"/>
      </a:accent1>
      <a:accent2>
        <a:srgbClr val="063DE8"/>
      </a:accent2>
      <a:accent3>
        <a:srgbClr val="FFFFFF"/>
      </a:accent3>
      <a:accent4>
        <a:srgbClr val="000000"/>
      </a:accent4>
      <a:accent5>
        <a:srgbClr val="FDAAAC"/>
      </a:accent5>
      <a:accent6>
        <a:srgbClr val="0536D2"/>
      </a:accent6>
      <a:hlink>
        <a:srgbClr val="00DFCA"/>
      </a:hlink>
      <a:folHlink>
        <a:srgbClr val="EAEC5E"/>
      </a:folHlink>
    </a:clrScheme>
    <a:fontScheme name="sidebar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2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idebar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idebar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idebar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idebar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idebar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idebar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idebar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Viewgraph Landscape Template [Read-Only]" id="{3D504BAE-B617-46E5-BC29-A2E5D16C4E40}" vid="{81130204-6B6C-4189-BC8B-F18C686F8D9F}"/>
    </a:ext>
  </a:extLst>
</a:theme>
</file>

<file path=ppt/theme/theme7.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11382</TotalTime>
  <Words>3046</Words>
  <Application>Microsoft Office PowerPoint</Application>
  <PresentationFormat>全屏显示(4:3)</PresentationFormat>
  <Paragraphs>643</Paragraphs>
  <Slides>54</Slides>
  <Notes>12</Notes>
  <HiddenSlides>0</HiddenSlides>
  <MMClips>0</MMClips>
  <ScaleCrop>false</ScaleCrop>
  <HeadingPairs>
    <vt:vector size="6" baseType="variant">
      <vt:variant>
        <vt:lpstr>主题</vt:lpstr>
      </vt:variant>
      <vt:variant>
        <vt:i4>6</vt:i4>
      </vt:variant>
      <vt:variant>
        <vt:lpstr>嵌入 OLE 服务器</vt:lpstr>
      </vt:variant>
      <vt:variant>
        <vt:i4>4</vt:i4>
      </vt:variant>
      <vt:variant>
        <vt:lpstr>幻灯片标题</vt:lpstr>
      </vt:variant>
      <vt:variant>
        <vt:i4>54</vt:i4>
      </vt:variant>
    </vt:vector>
  </HeadingPairs>
  <TitlesOfParts>
    <vt:vector size="64" baseType="lpstr">
      <vt:lpstr>2_默认设计模板</vt:lpstr>
      <vt:lpstr>4_NSMC_PPT模板</vt:lpstr>
      <vt:lpstr>5_NSMC_PPT模板</vt:lpstr>
      <vt:lpstr>6_NSMC_PPT模板</vt:lpstr>
      <vt:lpstr>sidebarc</vt:lpstr>
      <vt:lpstr>Viewgraph Landscape Template</vt:lpstr>
      <vt:lpstr>Clip</vt:lpstr>
      <vt:lpstr>Equation</vt:lpstr>
      <vt:lpstr>Equation.DSMT4</vt:lpstr>
      <vt:lpstr>公式</vt:lpstr>
      <vt:lpstr>Calibration and Validation of FY-3D Optical Sensors MERSI-II and HIRAS</vt:lpstr>
      <vt:lpstr>PowerPoint 演示文稿</vt:lpstr>
      <vt:lpstr>Background of FY-3X serial satellite</vt:lpstr>
      <vt:lpstr>PowerPoint 演示文稿</vt:lpstr>
      <vt:lpstr>Imager of FY-3D: MERSIMERSI-II   Continuity and Evolution </vt:lpstr>
      <vt:lpstr>MERSI-II improvements from MERSI</vt:lpstr>
      <vt:lpstr>Moon view and calibration</vt:lpstr>
      <vt:lpstr>IR Hyperspectral HIRAS</vt:lpstr>
      <vt:lpstr>FY-3D Commissioning             and Operational Phase</vt:lpstr>
      <vt:lpstr>MERSI/HIRAS Cal/Val using GSICS</vt:lpstr>
      <vt:lpstr>CMA GSICS Platform</vt:lpstr>
      <vt:lpstr>MERSI-II TEB Validation            using SNO IASI and CrIS</vt:lpstr>
      <vt:lpstr>PowerPoint 演示文稿</vt:lpstr>
      <vt:lpstr>TEB Calibration update  based on GSICS Evaluation</vt:lpstr>
      <vt:lpstr>MERSI-II SRB Cal/Val methods </vt:lpstr>
      <vt:lpstr>SRB Validation Results From CRCS</vt:lpstr>
      <vt:lpstr>SRB Calibration Monitoring  using Moon, DCC and Multi-sites</vt:lpstr>
      <vt:lpstr>zz</vt:lpstr>
      <vt:lpstr>MERSI-II SRB Cal Bias   After Correction</vt:lpstr>
      <vt:lpstr>Land surface Reflectance  vs MODIS within 5%</vt:lpstr>
      <vt:lpstr>Precipitation Water Vapor(PWV) from NIR using ground-based GPS </vt:lpstr>
      <vt:lpstr>PowerPoint 演示文稿</vt:lpstr>
      <vt:lpstr>HIRAS Cal/Val progress</vt:lpstr>
      <vt:lpstr>HIRAS Radiances from example SNO 32 spectra overlaid</vt:lpstr>
      <vt:lpstr>HIRAS compared to IASI-B single example SNO</vt:lpstr>
      <vt:lpstr>HIRAS vs IASI</vt:lpstr>
      <vt:lpstr>IASI/B vs. HIRAS (Antarctic)</vt:lpstr>
      <vt:lpstr>HIRAS vs. IASI/B (Antarctic)</vt:lpstr>
      <vt:lpstr>Spectral accuracy validation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Contamination Issue</vt:lpstr>
      <vt:lpstr>Signal Response and NEDT Degradation </vt:lpstr>
      <vt:lpstr>MERSI-II/HIRAS Cal/Val Continuity</vt:lpstr>
      <vt:lpstr>PowerPoint 演示文稿</vt:lpstr>
      <vt:lpstr>Global Image Mosaic  of MERSI-II Clear Sky images </vt:lpstr>
      <vt:lpstr>Global Image Mosaic  of MERSI-II Clear Sky images </vt:lpstr>
      <vt:lpstr>PowerPoint 演示文稿</vt:lpstr>
      <vt:lpstr>PowerPoint 演示文稿</vt:lpstr>
      <vt:lpstr>Email：huxq@cma.cn Tel: 68407463 Cell phone: 17710267179 National Satellite Meteorological Center, CMA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dc:creator>
  <cp:lastModifiedBy>lenovo</cp:lastModifiedBy>
  <cp:revision>562</cp:revision>
  <dcterms:created xsi:type="dcterms:W3CDTF">2009-10-28T07:51:24Z</dcterms:created>
  <dcterms:modified xsi:type="dcterms:W3CDTF">2019-06-26T03:49:19Z</dcterms:modified>
</cp:coreProperties>
</file>